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4" r:id="rId3"/>
  </p:sldIdLst>
  <p:sldSz cx="43891200" cy="32918400"/>
  <p:notesSz cx="9144000" cy="6858000"/>
  <p:defaultTextStyle>
    <a:defPPr>
      <a:defRPr lang="en-US"/>
    </a:defPPr>
    <a:lvl1pPr marL="0" algn="l" defTabSz="1536192" rtl="0" eaLnBrk="1" latinLnBrk="0" hangingPunct="1">
      <a:defRPr sz="3000" kern="1200">
        <a:solidFill>
          <a:schemeClr val="tx1"/>
        </a:solidFill>
        <a:latin typeface="+mn-lt"/>
        <a:ea typeface="+mn-ea"/>
        <a:cs typeface="+mn-cs"/>
      </a:defRPr>
    </a:lvl1pPr>
    <a:lvl2pPr marL="768096" algn="l" defTabSz="1536192" rtl="0" eaLnBrk="1" latinLnBrk="0" hangingPunct="1">
      <a:defRPr sz="3000" kern="1200">
        <a:solidFill>
          <a:schemeClr val="tx1"/>
        </a:solidFill>
        <a:latin typeface="+mn-lt"/>
        <a:ea typeface="+mn-ea"/>
        <a:cs typeface="+mn-cs"/>
      </a:defRPr>
    </a:lvl2pPr>
    <a:lvl3pPr marL="1536192" algn="l" defTabSz="1536192" rtl="0" eaLnBrk="1" latinLnBrk="0" hangingPunct="1">
      <a:defRPr sz="3000" kern="1200">
        <a:solidFill>
          <a:schemeClr val="tx1"/>
        </a:solidFill>
        <a:latin typeface="+mn-lt"/>
        <a:ea typeface="+mn-ea"/>
        <a:cs typeface="+mn-cs"/>
      </a:defRPr>
    </a:lvl3pPr>
    <a:lvl4pPr marL="2304288" algn="l" defTabSz="1536192" rtl="0" eaLnBrk="1" latinLnBrk="0" hangingPunct="1">
      <a:defRPr sz="3000" kern="1200">
        <a:solidFill>
          <a:schemeClr val="tx1"/>
        </a:solidFill>
        <a:latin typeface="+mn-lt"/>
        <a:ea typeface="+mn-ea"/>
        <a:cs typeface="+mn-cs"/>
      </a:defRPr>
    </a:lvl4pPr>
    <a:lvl5pPr marL="3072384" algn="l" defTabSz="1536192" rtl="0" eaLnBrk="1" latinLnBrk="0" hangingPunct="1">
      <a:defRPr sz="3000" kern="1200">
        <a:solidFill>
          <a:schemeClr val="tx1"/>
        </a:solidFill>
        <a:latin typeface="+mn-lt"/>
        <a:ea typeface="+mn-ea"/>
        <a:cs typeface="+mn-cs"/>
      </a:defRPr>
    </a:lvl5pPr>
    <a:lvl6pPr marL="3840480" algn="l" defTabSz="1536192" rtl="0" eaLnBrk="1" latinLnBrk="0" hangingPunct="1">
      <a:defRPr sz="3000" kern="1200">
        <a:solidFill>
          <a:schemeClr val="tx1"/>
        </a:solidFill>
        <a:latin typeface="+mn-lt"/>
        <a:ea typeface="+mn-ea"/>
        <a:cs typeface="+mn-cs"/>
      </a:defRPr>
    </a:lvl6pPr>
    <a:lvl7pPr marL="4608576" algn="l" defTabSz="1536192" rtl="0" eaLnBrk="1" latinLnBrk="0" hangingPunct="1">
      <a:defRPr sz="3000" kern="1200">
        <a:solidFill>
          <a:schemeClr val="tx1"/>
        </a:solidFill>
        <a:latin typeface="+mn-lt"/>
        <a:ea typeface="+mn-ea"/>
        <a:cs typeface="+mn-cs"/>
      </a:defRPr>
    </a:lvl7pPr>
    <a:lvl8pPr marL="5376672" algn="l" defTabSz="1536192" rtl="0" eaLnBrk="1" latinLnBrk="0" hangingPunct="1">
      <a:defRPr sz="3000" kern="1200">
        <a:solidFill>
          <a:schemeClr val="tx1"/>
        </a:solidFill>
        <a:latin typeface="+mn-lt"/>
        <a:ea typeface="+mn-ea"/>
        <a:cs typeface="+mn-cs"/>
      </a:defRPr>
    </a:lvl8pPr>
    <a:lvl9pPr marL="6144768" algn="l" defTabSz="1536192"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35">
          <p15:clr>
            <a:srgbClr val="A4A3A4"/>
          </p15:clr>
        </p15:guide>
        <p15:guide id="2" orient="horz" pos="12225">
          <p15:clr>
            <a:srgbClr val="A4A3A4"/>
          </p15:clr>
        </p15:guide>
        <p15:guide id="3" orient="horz" pos="19626">
          <p15:clr>
            <a:srgbClr val="A4A3A4"/>
          </p15:clr>
        </p15:guide>
        <p15:guide id="4" orient="horz" pos="11197">
          <p15:clr>
            <a:srgbClr val="A4A3A4"/>
          </p15:clr>
        </p15:guide>
        <p15:guide id="5" orient="horz" pos="14854">
          <p15:clr>
            <a:srgbClr val="A4A3A4"/>
          </p15:clr>
        </p15:guide>
        <p15:guide id="6" pos="9286">
          <p15:clr>
            <a:srgbClr val="A4A3A4"/>
          </p15:clr>
        </p15:guide>
        <p15:guide id="7" pos="18502">
          <p15:clr>
            <a:srgbClr val="A4A3A4"/>
          </p15:clr>
        </p15:guide>
        <p15:guide id="8" pos="8844">
          <p15:clr>
            <a:srgbClr val="A4A3A4"/>
          </p15:clr>
        </p15:guide>
        <p15:guide id="9" pos="512">
          <p15:clr>
            <a:srgbClr val="A4A3A4"/>
          </p15:clr>
        </p15:guide>
        <p15:guide id="10" pos="9705">
          <p15:clr>
            <a:srgbClr val="A4A3A4"/>
          </p15:clr>
        </p15:guide>
        <p15:guide id="11" pos="18036">
          <p15:clr>
            <a:srgbClr val="A4A3A4"/>
          </p15:clr>
        </p15:guide>
        <p15:guide id="12" pos="18944">
          <p15:clr>
            <a:srgbClr val="A4A3A4"/>
          </p15:clr>
        </p15:guide>
        <p15:guide id="13" pos="27295">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howGuides="1">
      <p:cViewPr varScale="1">
        <p:scale>
          <a:sx n="23" d="100"/>
          <a:sy n="23" d="100"/>
        </p:scale>
        <p:origin x="282" y="66"/>
      </p:cViewPr>
      <p:guideLst>
        <p:guide orient="horz" pos="5135"/>
        <p:guide orient="horz" pos="12225"/>
        <p:guide orient="horz" pos="19626"/>
        <p:guide orient="horz" pos="11197"/>
        <p:guide orient="horz" pos="14854"/>
        <p:guide pos="9286"/>
        <p:guide pos="18502"/>
        <p:guide pos="8844"/>
        <p:guide pos="512"/>
        <p:guide pos="9705"/>
        <p:guide pos="18036"/>
        <p:guide pos="18944"/>
        <p:guide pos="27295"/>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33" d="100"/>
          <a:sy n="133" d="100"/>
        </p:scale>
        <p:origin x="-564" y="-4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C5B33-80E3-4FDB-8199-B903526ACF7F}"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B2D3106-370D-4B20-A382-2D59C1FFA6F0}">
      <dgm:prSet phldrT="[Text]"/>
      <dgm:spPr/>
      <dgm:t>
        <a:bodyPr/>
        <a:lstStyle/>
        <a:p>
          <a:r>
            <a:rPr lang="en-US" dirty="0" smtClean="0">
              <a:solidFill>
                <a:srgbClr val="002060"/>
              </a:solidFill>
            </a:rPr>
            <a:t>IBC</a:t>
          </a:r>
          <a:r>
            <a:rPr lang="en-US" baseline="-25000" dirty="0" smtClean="0">
              <a:solidFill>
                <a:srgbClr val="002060"/>
              </a:solidFill>
            </a:rPr>
            <a:t>©</a:t>
          </a:r>
          <a:endParaRPr lang="en-US" baseline="-25000" dirty="0">
            <a:solidFill>
              <a:srgbClr val="002060"/>
            </a:solidFill>
          </a:endParaRPr>
        </a:p>
      </dgm:t>
    </dgm:pt>
    <dgm:pt modelId="{A7BD9AAA-E087-45AC-9DE7-852A87DDFBFC}" type="parTrans" cxnId="{592F307A-024A-4F94-835D-6F90DCA70CEA}">
      <dgm:prSet/>
      <dgm:spPr/>
      <dgm:t>
        <a:bodyPr/>
        <a:lstStyle/>
        <a:p>
          <a:endParaRPr lang="en-US"/>
        </a:p>
      </dgm:t>
    </dgm:pt>
    <dgm:pt modelId="{1283A5CC-3B89-40EF-ADB7-3E2E29F546CD}" type="sibTrans" cxnId="{592F307A-024A-4F94-835D-6F90DCA70CEA}">
      <dgm:prSet/>
      <dgm:spPr/>
      <dgm:t>
        <a:bodyPr/>
        <a:lstStyle/>
        <a:p>
          <a:endParaRPr lang="en-US"/>
        </a:p>
      </dgm:t>
    </dgm:pt>
    <dgm:pt modelId="{1C1AFC13-749B-4A35-9CD5-0053F65951AB}">
      <dgm:prSet phldrT="[Text]"/>
      <dgm:spPr/>
      <dgm:t>
        <a:bodyPr/>
        <a:lstStyle/>
        <a:p>
          <a:r>
            <a:rPr lang="en-US" dirty="0" smtClean="0"/>
            <a:t>Fee For service </a:t>
          </a:r>
          <a:r>
            <a:rPr lang="en-US" dirty="0"/>
            <a:t>schedule</a:t>
          </a:r>
        </a:p>
      </dgm:t>
    </dgm:pt>
    <dgm:pt modelId="{4A7967B9-4414-41E3-A14D-20B708DBE6C3}" type="parTrans" cxnId="{CF4BCCB9-5946-4292-AEA8-F611F4F776B9}">
      <dgm:prSet/>
      <dgm:spPr/>
      <dgm:t>
        <a:bodyPr/>
        <a:lstStyle/>
        <a:p>
          <a:endParaRPr lang="en-US"/>
        </a:p>
      </dgm:t>
    </dgm:pt>
    <dgm:pt modelId="{D5B8A220-C42B-415D-923F-190055C61318}" type="sibTrans" cxnId="{CF4BCCB9-5946-4292-AEA8-F611F4F776B9}">
      <dgm:prSet/>
      <dgm:spPr/>
      <dgm:t>
        <a:bodyPr/>
        <a:lstStyle/>
        <a:p>
          <a:endParaRPr lang="en-US"/>
        </a:p>
      </dgm:t>
    </dgm:pt>
    <dgm:pt modelId="{9503BD0E-7D53-43A9-98C4-6B45FFAEF723}">
      <dgm:prSet phldrT="[Text]"/>
      <dgm:spPr/>
      <dgm:t>
        <a:bodyPr/>
        <a:lstStyle/>
        <a:p>
          <a:r>
            <a:rPr lang="en-US" dirty="0" smtClean="0"/>
            <a:t>Carve Out</a:t>
          </a:r>
          <a:endParaRPr lang="en-US" dirty="0"/>
        </a:p>
      </dgm:t>
    </dgm:pt>
    <dgm:pt modelId="{551DEED7-F8A1-40D9-B5AE-D9176ED1A00F}" type="parTrans" cxnId="{6EA0D991-6AE8-46A8-A4B4-4B8ABF2ABF4C}">
      <dgm:prSet/>
      <dgm:spPr/>
      <dgm:t>
        <a:bodyPr/>
        <a:lstStyle/>
        <a:p>
          <a:endParaRPr lang="en-US"/>
        </a:p>
      </dgm:t>
    </dgm:pt>
    <dgm:pt modelId="{667902CF-A591-4BF7-BD2F-08ED17797FB8}" type="sibTrans" cxnId="{6EA0D991-6AE8-46A8-A4B4-4B8ABF2ABF4C}">
      <dgm:prSet/>
      <dgm:spPr/>
      <dgm:t>
        <a:bodyPr/>
        <a:lstStyle/>
        <a:p>
          <a:endParaRPr lang="en-US"/>
        </a:p>
      </dgm:t>
    </dgm:pt>
    <dgm:pt modelId="{FAA5DDAD-79D1-41FA-BD64-1321EA9F03B4}">
      <dgm:prSet phldrT="[Text]"/>
      <dgm:spPr/>
      <dgm:t>
        <a:bodyPr/>
        <a:lstStyle/>
        <a:p>
          <a:r>
            <a:rPr lang="en-US" dirty="0" smtClean="0">
              <a:solidFill>
                <a:srgbClr val="002060"/>
              </a:solidFill>
            </a:rPr>
            <a:t>AETNA</a:t>
          </a:r>
          <a:r>
            <a:rPr lang="en-US" baseline="-25000" dirty="0" smtClean="0">
              <a:solidFill>
                <a:srgbClr val="002060"/>
              </a:solidFill>
            </a:rPr>
            <a:t>©</a:t>
          </a:r>
          <a:endParaRPr lang="en-US" baseline="-25000" dirty="0">
            <a:solidFill>
              <a:srgbClr val="002060"/>
            </a:solidFill>
          </a:endParaRPr>
        </a:p>
      </dgm:t>
    </dgm:pt>
    <dgm:pt modelId="{AA57D4F2-345A-4377-A6F1-A07592F99FD4}" type="parTrans" cxnId="{4C2C0C02-B6AA-4C05-BB6C-9E65BB667DCB}">
      <dgm:prSet/>
      <dgm:spPr/>
      <dgm:t>
        <a:bodyPr/>
        <a:lstStyle/>
        <a:p>
          <a:endParaRPr lang="en-US"/>
        </a:p>
      </dgm:t>
    </dgm:pt>
    <dgm:pt modelId="{985D7703-CCDE-4D05-B856-CB8BA06351BF}" type="sibTrans" cxnId="{4C2C0C02-B6AA-4C05-BB6C-9E65BB667DCB}">
      <dgm:prSet/>
      <dgm:spPr/>
      <dgm:t>
        <a:bodyPr/>
        <a:lstStyle/>
        <a:p>
          <a:endParaRPr lang="en-US"/>
        </a:p>
      </dgm:t>
    </dgm:pt>
    <dgm:pt modelId="{1DEC388E-8D33-4449-B48C-896E5E33BF30}">
      <dgm:prSet phldrT="[Text]"/>
      <dgm:spPr/>
      <dgm:t>
        <a:bodyPr/>
        <a:lstStyle/>
        <a:p>
          <a:r>
            <a:rPr lang="en-US" dirty="0" smtClean="0"/>
            <a:t>Outpatient percent of charges</a:t>
          </a:r>
          <a:endParaRPr lang="en-US" dirty="0"/>
        </a:p>
      </dgm:t>
    </dgm:pt>
    <dgm:pt modelId="{B706E497-B396-4468-B5B1-5C591763B419}" type="parTrans" cxnId="{6737B39B-E1A5-4B25-9220-61575C1DE3B3}">
      <dgm:prSet/>
      <dgm:spPr/>
      <dgm:t>
        <a:bodyPr/>
        <a:lstStyle/>
        <a:p>
          <a:endParaRPr lang="en-US"/>
        </a:p>
      </dgm:t>
    </dgm:pt>
    <dgm:pt modelId="{355BDA26-5D31-4CCB-82A0-439645F00ECD}" type="sibTrans" cxnId="{6737B39B-E1A5-4B25-9220-61575C1DE3B3}">
      <dgm:prSet/>
      <dgm:spPr/>
      <dgm:t>
        <a:bodyPr/>
        <a:lstStyle/>
        <a:p>
          <a:endParaRPr lang="en-US"/>
        </a:p>
      </dgm:t>
    </dgm:pt>
    <dgm:pt modelId="{AC535EED-D4D6-41E4-A48D-5F242662527B}">
      <dgm:prSet phldrT="[Text]"/>
      <dgm:spPr/>
      <dgm:t>
        <a:bodyPr/>
        <a:lstStyle/>
        <a:p>
          <a:r>
            <a:rPr lang="en-US" dirty="0" smtClean="0"/>
            <a:t>Defined Diagnosis-related Group (DRG) rates</a:t>
          </a:r>
          <a:endParaRPr lang="en-US" dirty="0"/>
        </a:p>
      </dgm:t>
    </dgm:pt>
    <dgm:pt modelId="{88C59FD1-E804-4EC6-B5CC-08B1187D534A}" type="parTrans" cxnId="{4FCDD1B0-C4CF-43EC-B3E6-84BC62DF59A3}">
      <dgm:prSet/>
      <dgm:spPr/>
      <dgm:t>
        <a:bodyPr/>
        <a:lstStyle/>
        <a:p>
          <a:endParaRPr lang="en-US"/>
        </a:p>
      </dgm:t>
    </dgm:pt>
    <dgm:pt modelId="{7B1AB667-F5E6-4F6F-99AD-09F7390C3EFF}" type="sibTrans" cxnId="{4FCDD1B0-C4CF-43EC-B3E6-84BC62DF59A3}">
      <dgm:prSet/>
      <dgm:spPr/>
      <dgm:t>
        <a:bodyPr/>
        <a:lstStyle/>
        <a:p>
          <a:endParaRPr lang="en-US"/>
        </a:p>
      </dgm:t>
    </dgm:pt>
    <dgm:pt modelId="{30BE2964-ED4D-4F21-8D85-DCCD62D0FCFD}">
      <dgm:prSet phldrT="[Text]"/>
      <dgm:spPr/>
      <dgm:t>
        <a:bodyPr/>
        <a:lstStyle/>
        <a:p>
          <a:r>
            <a:rPr lang="en-US" dirty="0">
              <a:solidFill>
                <a:srgbClr val="002060"/>
              </a:solidFill>
            </a:rPr>
            <a:t>MEDICARE</a:t>
          </a:r>
        </a:p>
      </dgm:t>
    </dgm:pt>
    <dgm:pt modelId="{F0F38DA4-D6BA-49F6-AB48-5A905C8C921D}" type="parTrans" cxnId="{9F88A87C-4304-4CE2-A44C-0E15C32C1F59}">
      <dgm:prSet/>
      <dgm:spPr/>
      <dgm:t>
        <a:bodyPr/>
        <a:lstStyle/>
        <a:p>
          <a:endParaRPr lang="en-US"/>
        </a:p>
      </dgm:t>
    </dgm:pt>
    <dgm:pt modelId="{FA57F1BB-6CD6-438F-8645-BC7685C4DE77}" type="sibTrans" cxnId="{9F88A87C-4304-4CE2-A44C-0E15C32C1F59}">
      <dgm:prSet/>
      <dgm:spPr/>
      <dgm:t>
        <a:bodyPr/>
        <a:lstStyle/>
        <a:p>
          <a:endParaRPr lang="en-US"/>
        </a:p>
      </dgm:t>
    </dgm:pt>
    <dgm:pt modelId="{F69EA598-6BD3-47AF-BEAF-27902B1C6D7E}">
      <dgm:prSet phldrT="[Text]"/>
      <dgm:spPr/>
      <dgm:t>
        <a:bodyPr/>
        <a:lstStyle/>
        <a:p>
          <a:r>
            <a:rPr lang="en-US" dirty="0" smtClean="0"/>
            <a:t>Outpatient Reimbursement is Ambulatory Procedure Classification (APC)</a:t>
          </a:r>
          <a:endParaRPr lang="en-US" dirty="0"/>
        </a:p>
      </dgm:t>
    </dgm:pt>
    <dgm:pt modelId="{207A1233-4759-41C4-BC07-79D2FB230E85}" type="parTrans" cxnId="{D0BC8453-BB48-4C63-AB7C-BB72682BF0E3}">
      <dgm:prSet/>
      <dgm:spPr/>
      <dgm:t>
        <a:bodyPr/>
        <a:lstStyle/>
        <a:p>
          <a:endParaRPr lang="en-US"/>
        </a:p>
      </dgm:t>
    </dgm:pt>
    <dgm:pt modelId="{0EF2FC74-992D-4E18-B4CF-7067B3F8100D}" type="sibTrans" cxnId="{D0BC8453-BB48-4C63-AB7C-BB72682BF0E3}">
      <dgm:prSet/>
      <dgm:spPr/>
      <dgm:t>
        <a:bodyPr/>
        <a:lstStyle/>
        <a:p>
          <a:endParaRPr lang="en-US"/>
        </a:p>
      </dgm:t>
    </dgm:pt>
    <dgm:pt modelId="{F210F6FB-88C9-4904-B99C-BEBEA38E79B6}">
      <dgm:prSet phldrT="[Text]"/>
      <dgm:spPr/>
      <dgm:t>
        <a:bodyPr/>
        <a:lstStyle/>
        <a:p>
          <a:r>
            <a:rPr lang="en-US" dirty="0" smtClean="0"/>
            <a:t>Psych, Neonatal Intensive Care Unit (NICU), Burn, etc….</a:t>
          </a:r>
          <a:endParaRPr lang="en-US" dirty="0"/>
        </a:p>
      </dgm:t>
    </dgm:pt>
    <dgm:pt modelId="{5AE809E0-D4FF-4CDD-B09B-A8421EA8EC76}" type="parTrans" cxnId="{AADED017-8739-4596-AD8C-A2D9A502B732}">
      <dgm:prSet/>
      <dgm:spPr/>
      <dgm:t>
        <a:bodyPr/>
        <a:lstStyle/>
        <a:p>
          <a:endParaRPr lang="en-US"/>
        </a:p>
      </dgm:t>
    </dgm:pt>
    <dgm:pt modelId="{1FF31623-E3C6-474C-84A9-81E7AB68F4D0}" type="sibTrans" cxnId="{AADED017-8739-4596-AD8C-A2D9A502B732}">
      <dgm:prSet/>
      <dgm:spPr/>
      <dgm:t>
        <a:bodyPr/>
        <a:lstStyle/>
        <a:p>
          <a:endParaRPr lang="en-US"/>
        </a:p>
      </dgm:t>
    </dgm:pt>
    <dgm:pt modelId="{33B3711D-2C3C-4EE7-9F1A-2D40C17A9C07}">
      <dgm:prSet phldrT="[Text]"/>
      <dgm:spPr/>
      <dgm:t>
        <a:bodyPr/>
        <a:lstStyle/>
        <a:p>
          <a:r>
            <a:rPr lang="en-US" dirty="0" smtClean="0"/>
            <a:t>CMS/DRG against commercial rates</a:t>
          </a:r>
          <a:endParaRPr lang="en-US" dirty="0"/>
        </a:p>
      </dgm:t>
    </dgm:pt>
    <dgm:pt modelId="{E827247A-AE6E-4D46-B716-B5DE11FE5495}" type="parTrans" cxnId="{1C9D434A-8FCF-493F-94C7-C6B6B5C9D9EF}">
      <dgm:prSet/>
      <dgm:spPr/>
      <dgm:t>
        <a:bodyPr/>
        <a:lstStyle/>
        <a:p>
          <a:endParaRPr lang="en-US"/>
        </a:p>
      </dgm:t>
    </dgm:pt>
    <dgm:pt modelId="{CE8EAC46-9595-48E2-B44E-8D674EFA7975}" type="sibTrans" cxnId="{1C9D434A-8FCF-493F-94C7-C6B6B5C9D9EF}">
      <dgm:prSet/>
      <dgm:spPr/>
      <dgm:t>
        <a:bodyPr/>
        <a:lstStyle/>
        <a:p>
          <a:endParaRPr lang="en-US"/>
        </a:p>
      </dgm:t>
    </dgm:pt>
    <dgm:pt modelId="{4A700FA0-32FA-4714-8C23-437AD14254E2}">
      <dgm:prSet phldrT="[Text]"/>
      <dgm:spPr/>
      <dgm:t>
        <a:bodyPr/>
        <a:lstStyle/>
        <a:p>
          <a:r>
            <a:rPr lang="en-US" dirty="0" smtClean="0"/>
            <a:t>Inpatient DRG</a:t>
          </a:r>
          <a:endParaRPr lang="en-US" dirty="0"/>
        </a:p>
      </dgm:t>
    </dgm:pt>
    <dgm:pt modelId="{0A20B120-C9F9-48E7-8D21-937A4545112C}" type="parTrans" cxnId="{724C9918-BF91-4FE0-AA9B-FCE1F9029A15}">
      <dgm:prSet/>
      <dgm:spPr/>
      <dgm:t>
        <a:bodyPr/>
        <a:lstStyle/>
        <a:p>
          <a:endParaRPr lang="en-US"/>
        </a:p>
      </dgm:t>
    </dgm:pt>
    <dgm:pt modelId="{1B09A9D2-ED76-46E2-B5C6-2286632FC2E0}" type="sibTrans" cxnId="{724C9918-BF91-4FE0-AA9B-FCE1F9029A15}">
      <dgm:prSet/>
      <dgm:spPr/>
      <dgm:t>
        <a:bodyPr/>
        <a:lstStyle/>
        <a:p>
          <a:endParaRPr lang="en-US"/>
        </a:p>
      </dgm:t>
    </dgm:pt>
    <dgm:pt modelId="{6208F3ED-F3A3-4825-B637-D2E65FAB4291}">
      <dgm:prSet phldrT="[Text]"/>
      <dgm:spPr/>
      <dgm:t>
        <a:bodyPr/>
        <a:lstStyle/>
        <a:p>
          <a:r>
            <a:rPr lang="en-US" dirty="0" smtClean="0"/>
            <a:t>Multiple regional and facility factors</a:t>
          </a:r>
          <a:endParaRPr lang="en-US" dirty="0"/>
        </a:p>
      </dgm:t>
    </dgm:pt>
    <dgm:pt modelId="{F81C5C72-007C-4BAF-9AF8-F110C1305F68}" type="parTrans" cxnId="{380B3D62-00B6-49B8-B103-D3062B817F4F}">
      <dgm:prSet/>
      <dgm:spPr/>
      <dgm:t>
        <a:bodyPr/>
        <a:lstStyle/>
        <a:p>
          <a:endParaRPr lang="en-US"/>
        </a:p>
      </dgm:t>
    </dgm:pt>
    <dgm:pt modelId="{D2617F13-214B-4690-86C4-04FF4DF4DEFF}" type="sibTrans" cxnId="{380B3D62-00B6-49B8-B103-D3062B817F4F}">
      <dgm:prSet/>
      <dgm:spPr/>
      <dgm:t>
        <a:bodyPr/>
        <a:lstStyle/>
        <a:p>
          <a:endParaRPr lang="en-US"/>
        </a:p>
      </dgm:t>
    </dgm:pt>
    <dgm:pt modelId="{EDAD8979-9D47-4A1F-9C74-FC28F802AB0D}">
      <dgm:prSet phldrT="[Text]"/>
      <dgm:spPr/>
      <dgm:t>
        <a:bodyPr/>
        <a:lstStyle/>
        <a:p>
          <a:r>
            <a:rPr lang="en-US" dirty="0" smtClean="0"/>
            <a:t>Multiple product offerings</a:t>
          </a:r>
          <a:endParaRPr lang="en-US" dirty="0"/>
        </a:p>
      </dgm:t>
    </dgm:pt>
    <dgm:pt modelId="{434DB51D-C0B1-4ECF-96F4-47F9177A484B}" type="parTrans" cxnId="{D5F57D11-552D-4107-B400-AF00C08AAF53}">
      <dgm:prSet/>
      <dgm:spPr/>
      <dgm:t>
        <a:bodyPr/>
        <a:lstStyle/>
        <a:p>
          <a:endParaRPr lang="en-US"/>
        </a:p>
      </dgm:t>
    </dgm:pt>
    <dgm:pt modelId="{2FC19EC8-E79C-4A0B-8261-EBA7A6581061}" type="sibTrans" cxnId="{D5F57D11-552D-4107-B400-AF00C08AAF53}">
      <dgm:prSet/>
      <dgm:spPr/>
      <dgm:t>
        <a:bodyPr/>
        <a:lstStyle/>
        <a:p>
          <a:endParaRPr lang="en-US"/>
        </a:p>
      </dgm:t>
    </dgm:pt>
    <dgm:pt modelId="{564443E2-2BF3-44AD-90FC-C4E9220AD5C6}" type="pres">
      <dgm:prSet presAssocID="{F26C5B33-80E3-4FDB-8199-B903526ACF7F}" presName="Name0" presStyleCnt="0">
        <dgm:presLayoutVars>
          <dgm:dir/>
          <dgm:animLvl val="lvl"/>
          <dgm:resizeHandles val="exact"/>
        </dgm:presLayoutVars>
      </dgm:prSet>
      <dgm:spPr/>
      <dgm:t>
        <a:bodyPr/>
        <a:lstStyle/>
        <a:p>
          <a:endParaRPr lang="en-US"/>
        </a:p>
      </dgm:t>
    </dgm:pt>
    <dgm:pt modelId="{64AA2FAF-F151-40C4-836C-DC6E353880B7}" type="pres">
      <dgm:prSet presAssocID="{5B2D3106-370D-4B20-A382-2D59C1FFA6F0}" presName="composite" presStyleCnt="0"/>
      <dgm:spPr/>
    </dgm:pt>
    <dgm:pt modelId="{7A2DF4DC-0675-4189-9CBD-99A4A7A2045A}" type="pres">
      <dgm:prSet presAssocID="{5B2D3106-370D-4B20-A382-2D59C1FFA6F0}" presName="parTx" presStyleLbl="alignNode1" presStyleIdx="0" presStyleCnt="3" custLinFactNeighborX="-1502" custLinFactNeighborY="4290">
        <dgm:presLayoutVars>
          <dgm:chMax val="0"/>
          <dgm:chPref val="0"/>
          <dgm:bulletEnabled val="1"/>
        </dgm:presLayoutVars>
      </dgm:prSet>
      <dgm:spPr/>
      <dgm:t>
        <a:bodyPr/>
        <a:lstStyle/>
        <a:p>
          <a:endParaRPr lang="en-US"/>
        </a:p>
      </dgm:t>
    </dgm:pt>
    <dgm:pt modelId="{0CF9B647-4073-4FC4-A1AF-95E2965B1C65}" type="pres">
      <dgm:prSet presAssocID="{5B2D3106-370D-4B20-A382-2D59C1FFA6F0}" presName="desTx" presStyleLbl="alignAccFollowNode1" presStyleIdx="0" presStyleCnt="3">
        <dgm:presLayoutVars>
          <dgm:bulletEnabled val="1"/>
        </dgm:presLayoutVars>
      </dgm:prSet>
      <dgm:spPr/>
      <dgm:t>
        <a:bodyPr/>
        <a:lstStyle/>
        <a:p>
          <a:endParaRPr lang="en-US"/>
        </a:p>
      </dgm:t>
    </dgm:pt>
    <dgm:pt modelId="{1C2B6D4D-F190-4C24-B0EC-666D52C2D827}" type="pres">
      <dgm:prSet presAssocID="{1283A5CC-3B89-40EF-ADB7-3E2E29F546CD}" presName="space" presStyleCnt="0"/>
      <dgm:spPr/>
    </dgm:pt>
    <dgm:pt modelId="{B0D40D31-CE26-469D-A130-0E2CB8FE4CFC}" type="pres">
      <dgm:prSet presAssocID="{FAA5DDAD-79D1-41FA-BD64-1321EA9F03B4}" presName="composite" presStyleCnt="0"/>
      <dgm:spPr/>
    </dgm:pt>
    <dgm:pt modelId="{A486A7FD-009B-4CFC-ACC9-53DF308A2869}" type="pres">
      <dgm:prSet presAssocID="{FAA5DDAD-79D1-41FA-BD64-1321EA9F03B4}" presName="parTx" presStyleLbl="alignNode1" presStyleIdx="1" presStyleCnt="3">
        <dgm:presLayoutVars>
          <dgm:chMax val="0"/>
          <dgm:chPref val="0"/>
          <dgm:bulletEnabled val="1"/>
        </dgm:presLayoutVars>
      </dgm:prSet>
      <dgm:spPr/>
      <dgm:t>
        <a:bodyPr/>
        <a:lstStyle/>
        <a:p>
          <a:endParaRPr lang="en-US"/>
        </a:p>
      </dgm:t>
    </dgm:pt>
    <dgm:pt modelId="{03C67391-57B8-40E4-8F65-88345CB9CA95}" type="pres">
      <dgm:prSet presAssocID="{FAA5DDAD-79D1-41FA-BD64-1321EA9F03B4}" presName="desTx" presStyleLbl="alignAccFollowNode1" presStyleIdx="1" presStyleCnt="3">
        <dgm:presLayoutVars>
          <dgm:bulletEnabled val="1"/>
        </dgm:presLayoutVars>
      </dgm:prSet>
      <dgm:spPr/>
      <dgm:t>
        <a:bodyPr/>
        <a:lstStyle/>
        <a:p>
          <a:endParaRPr lang="en-US"/>
        </a:p>
      </dgm:t>
    </dgm:pt>
    <dgm:pt modelId="{625A3D8D-FAD6-459B-B1F6-5E3741A8C69B}" type="pres">
      <dgm:prSet presAssocID="{985D7703-CCDE-4D05-B856-CB8BA06351BF}" presName="space" presStyleCnt="0"/>
      <dgm:spPr/>
    </dgm:pt>
    <dgm:pt modelId="{03E7489B-49E2-435A-B62B-AEA1A37C6358}" type="pres">
      <dgm:prSet presAssocID="{30BE2964-ED4D-4F21-8D85-DCCD62D0FCFD}" presName="composite" presStyleCnt="0"/>
      <dgm:spPr/>
    </dgm:pt>
    <dgm:pt modelId="{DB2A1356-FAFB-47DF-827B-D1F15C2E2877}" type="pres">
      <dgm:prSet presAssocID="{30BE2964-ED4D-4F21-8D85-DCCD62D0FCFD}" presName="parTx" presStyleLbl="alignNode1" presStyleIdx="2" presStyleCnt="3">
        <dgm:presLayoutVars>
          <dgm:chMax val="0"/>
          <dgm:chPref val="0"/>
          <dgm:bulletEnabled val="1"/>
        </dgm:presLayoutVars>
      </dgm:prSet>
      <dgm:spPr/>
      <dgm:t>
        <a:bodyPr/>
        <a:lstStyle/>
        <a:p>
          <a:endParaRPr lang="en-US"/>
        </a:p>
      </dgm:t>
    </dgm:pt>
    <dgm:pt modelId="{4F87548B-B3E0-435D-B21E-63D19B58C899}" type="pres">
      <dgm:prSet presAssocID="{30BE2964-ED4D-4F21-8D85-DCCD62D0FCFD}" presName="desTx" presStyleLbl="alignAccFollowNode1" presStyleIdx="2" presStyleCnt="3">
        <dgm:presLayoutVars>
          <dgm:bulletEnabled val="1"/>
        </dgm:presLayoutVars>
      </dgm:prSet>
      <dgm:spPr/>
      <dgm:t>
        <a:bodyPr/>
        <a:lstStyle/>
        <a:p>
          <a:endParaRPr lang="en-US"/>
        </a:p>
      </dgm:t>
    </dgm:pt>
  </dgm:ptLst>
  <dgm:cxnLst>
    <dgm:cxn modelId="{1C9D434A-8FCF-493F-94C7-C6B6B5C9D9EF}" srcId="{5B2D3106-370D-4B20-A382-2D59C1FFA6F0}" destId="{33B3711D-2C3C-4EE7-9F1A-2D40C17A9C07}" srcOrd="2" destOrd="0" parTransId="{E827247A-AE6E-4D46-B716-B5DE11FE5495}" sibTransId="{CE8EAC46-9595-48E2-B44E-8D674EFA7975}"/>
    <dgm:cxn modelId="{380B3D62-00B6-49B8-B103-D3062B817F4F}" srcId="{30BE2964-ED4D-4F21-8D85-DCCD62D0FCFD}" destId="{6208F3ED-F3A3-4825-B637-D2E65FAB4291}" srcOrd="2" destOrd="0" parTransId="{F81C5C72-007C-4BAF-9AF8-F110C1305F68}" sibTransId="{D2617F13-214B-4690-86C4-04FF4DF4DEFF}"/>
    <dgm:cxn modelId="{8F87244D-7DAC-45A0-8106-48C522E2B798}" type="presOf" srcId="{9503BD0E-7D53-43A9-98C4-6B45FFAEF723}" destId="{0CF9B647-4073-4FC4-A1AF-95E2965B1C65}" srcOrd="0" destOrd="1" presId="urn:microsoft.com/office/officeart/2005/8/layout/hList1"/>
    <dgm:cxn modelId="{9F88A87C-4304-4CE2-A44C-0E15C32C1F59}" srcId="{F26C5B33-80E3-4FDB-8199-B903526ACF7F}" destId="{30BE2964-ED4D-4F21-8D85-DCCD62D0FCFD}" srcOrd="2" destOrd="0" parTransId="{F0F38DA4-D6BA-49F6-AB48-5A905C8C921D}" sibTransId="{FA57F1BB-6CD6-438F-8645-BC7685C4DE77}"/>
    <dgm:cxn modelId="{554D76B8-7864-4E1C-AB60-08E23CDB06C2}" type="presOf" srcId="{5B2D3106-370D-4B20-A382-2D59C1FFA6F0}" destId="{7A2DF4DC-0675-4189-9CBD-99A4A7A2045A}" srcOrd="0" destOrd="0" presId="urn:microsoft.com/office/officeart/2005/8/layout/hList1"/>
    <dgm:cxn modelId="{5F6E253B-A7EF-4E5E-ADD4-341E2D019B8C}" type="presOf" srcId="{EDAD8979-9D47-4A1F-9C74-FC28F802AB0D}" destId="{03C67391-57B8-40E4-8F65-88345CB9CA95}" srcOrd="0" destOrd="2" presId="urn:microsoft.com/office/officeart/2005/8/layout/hList1"/>
    <dgm:cxn modelId="{DFF29D96-7DC8-45C0-AAD1-8CA858F04C3C}" type="presOf" srcId="{F69EA598-6BD3-47AF-BEAF-27902B1C6D7E}" destId="{4F87548B-B3E0-435D-B21E-63D19B58C899}" srcOrd="0" destOrd="0" presId="urn:microsoft.com/office/officeart/2005/8/layout/hList1"/>
    <dgm:cxn modelId="{155A1825-F2E7-49D9-A271-5B5750C936CF}" type="presOf" srcId="{6208F3ED-F3A3-4825-B637-D2E65FAB4291}" destId="{4F87548B-B3E0-435D-B21E-63D19B58C899}" srcOrd="0" destOrd="2" presId="urn:microsoft.com/office/officeart/2005/8/layout/hList1"/>
    <dgm:cxn modelId="{9B54774D-3401-4858-B5F9-A51C1F0AAAF3}" type="presOf" srcId="{33B3711D-2C3C-4EE7-9F1A-2D40C17A9C07}" destId="{0CF9B647-4073-4FC4-A1AF-95E2965B1C65}" srcOrd="0" destOrd="3" presId="urn:microsoft.com/office/officeart/2005/8/layout/hList1"/>
    <dgm:cxn modelId="{6737B39B-E1A5-4B25-9220-61575C1DE3B3}" srcId="{FAA5DDAD-79D1-41FA-BD64-1321EA9F03B4}" destId="{1DEC388E-8D33-4449-B48C-896E5E33BF30}" srcOrd="0" destOrd="0" parTransId="{B706E497-B396-4468-B5B1-5C591763B419}" sibTransId="{355BDA26-5D31-4CCB-82A0-439645F00ECD}"/>
    <dgm:cxn modelId="{5BA1B6F4-1CDA-4A48-B7F5-66E8A8F7B6ED}" type="presOf" srcId="{4A700FA0-32FA-4714-8C23-437AD14254E2}" destId="{4F87548B-B3E0-435D-B21E-63D19B58C899}" srcOrd="0" destOrd="1" presId="urn:microsoft.com/office/officeart/2005/8/layout/hList1"/>
    <dgm:cxn modelId="{CF4BCCB9-5946-4292-AEA8-F611F4F776B9}" srcId="{5B2D3106-370D-4B20-A382-2D59C1FFA6F0}" destId="{1C1AFC13-749B-4A35-9CD5-0053F65951AB}" srcOrd="0" destOrd="0" parTransId="{4A7967B9-4414-41E3-A14D-20B708DBE6C3}" sibTransId="{D5B8A220-C42B-415D-923F-190055C61318}"/>
    <dgm:cxn modelId="{724C9918-BF91-4FE0-AA9B-FCE1F9029A15}" srcId="{30BE2964-ED4D-4F21-8D85-DCCD62D0FCFD}" destId="{4A700FA0-32FA-4714-8C23-437AD14254E2}" srcOrd="1" destOrd="0" parTransId="{0A20B120-C9F9-48E7-8D21-937A4545112C}" sibTransId="{1B09A9D2-ED76-46E2-B5C6-2286632FC2E0}"/>
    <dgm:cxn modelId="{303D70CD-BC2F-4AAF-9FFD-AA73D1E7A937}" type="presOf" srcId="{1DEC388E-8D33-4449-B48C-896E5E33BF30}" destId="{03C67391-57B8-40E4-8F65-88345CB9CA95}" srcOrd="0" destOrd="0" presId="urn:microsoft.com/office/officeart/2005/8/layout/hList1"/>
    <dgm:cxn modelId="{BEA91E91-579F-488D-9DAF-465A2446CA95}" type="presOf" srcId="{F26C5B33-80E3-4FDB-8199-B903526ACF7F}" destId="{564443E2-2BF3-44AD-90FC-C4E9220AD5C6}" srcOrd="0" destOrd="0" presId="urn:microsoft.com/office/officeart/2005/8/layout/hList1"/>
    <dgm:cxn modelId="{592F307A-024A-4F94-835D-6F90DCA70CEA}" srcId="{F26C5B33-80E3-4FDB-8199-B903526ACF7F}" destId="{5B2D3106-370D-4B20-A382-2D59C1FFA6F0}" srcOrd="0" destOrd="0" parTransId="{A7BD9AAA-E087-45AC-9DE7-852A87DDFBFC}" sibTransId="{1283A5CC-3B89-40EF-ADB7-3E2E29F546CD}"/>
    <dgm:cxn modelId="{4C2C0C02-B6AA-4C05-BB6C-9E65BB667DCB}" srcId="{F26C5B33-80E3-4FDB-8199-B903526ACF7F}" destId="{FAA5DDAD-79D1-41FA-BD64-1321EA9F03B4}" srcOrd="1" destOrd="0" parTransId="{AA57D4F2-345A-4377-A6F1-A07592F99FD4}" sibTransId="{985D7703-CCDE-4D05-B856-CB8BA06351BF}"/>
    <dgm:cxn modelId="{E276DE7E-BDC6-4832-8813-D1857D332712}" type="presOf" srcId="{AC535EED-D4D6-41E4-A48D-5F242662527B}" destId="{03C67391-57B8-40E4-8F65-88345CB9CA95}" srcOrd="0" destOrd="1" presId="urn:microsoft.com/office/officeart/2005/8/layout/hList1"/>
    <dgm:cxn modelId="{D0BC8453-BB48-4C63-AB7C-BB72682BF0E3}" srcId="{30BE2964-ED4D-4F21-8D85-DCCD62D0FCFD}" destId="{F69EA598-6BD3-47AF-BEAF-27902B1C6D7E}" srcOrd="0" destOrd="0" parTransId="{207A1233-4759-41C4-BC07-79D2FB230E85}" sibTransId="{0EF2FC74-992D-4E18-B4CF-7067B3F8100D}"/>
    <dgm:cxn modelId="{3E80E148-4489-4647-A3A8-F1A5C430E239}" type="presOf" srcId="{FAA5DDAD-79D1-41FA-BD64-1321EA9F03B4}" destId="{A486A7FD-009B-4CFC-ACC9-53DF308A2869}" srcOrd="0" destOrd="0" presId="urn:microsoft.com/office/officeart/2005/8/layout/hList1"/>
    <dgm:cxn modelId="{86854E79-42EE-486F-869A-A3E8E942D12E}" type="presOf" srcId="{F210F6FB-88C9-4904-B99C-BEBEA38E79B6}" destId="{0CF9B647-4073-4FC4-A1AF-95E2965B1C65}" srcOrd="0" destOrd="2" presId="urn:microsoft.com/office/officeart/2005/8/layout/hList1"/>
    <dgm:cxn modelId="{5220A1BD-F174-4F3B-9CCA-A5F7DCB2BBE7}" type="presOf" srcId="{1C1AFC13-749B-4A35-9CD5-0053F65951AB}" destId="{0CF9B647-4073-4FC4-A1AF-95E2965B1C65}" srcOrd="0" destOrd="0" presId="urn:microsoft.com/office/officeart/2005/8/layout/hList1"/>
    <dgm:cxn modelId="{6EA0D991-6AE8-46A8-A4B4-4B8ABF2ABF4C}" srcId="{5B2D3106-370D-4B20-A382-2D59C1FFA6F0}" destId="{9503BD0E-7D53-43A9-98C4-6B45FFAEF723}" srcOrd="1" destOrd="0" parTransId="{551DEED7-F8A1-40D9-B5AE-D9176ED1A00F}" sibTransId="{667902CF-A591-4BF7-BD2F-08ED17797FB8}"/>
    <dgm:cxn modelId="{4FCDD1B0-C4CF-43EC-B3E6-84BC62DF59A3}" srcId="{FAA5DDAD-79D1-41FA-BD64-1321EA9F03B4}" destId="{AC535EED-D4D6-41E4-A48D-5F242662527B}" srcOrd="1" destOrd="0" parTransId="{88C59FD1-E804-4EC6-B5CC-08B1187D534A}" sibTransId="{7B1AB667-F5E6-4F6F-99AD-09F7390C3EFF}"/>
    <dgm:cxn modelId="{D5F57D11-552D-4107-B400-AF00C08AAF53}" srcId="{FAA5DDAD-79D1-41FA-BD64-1321EA9F03B4}" destId="{EDAD8979-9D47-4A1F-9C74-FC28F802AB0D}" srcOrd="2" destOrd="0" parTransId="{434DB51D-C0B1-4ECF-96F4-47F9177A484B}" sibTransId="{2FC19EC8-E79C-4A0B-8261-EBA7A6581061}"/>
    <dgm:cxn modelId="{3491E167-7FF7-4B07-ACCF-B597717B51FA}" type="presOf" srcId="{30BE2964-ED4D-4F21-8D85-DCCD62D0FCFD}" destId="{DB2A1356-FAFB-47DF-827B-D1F15C2E2877}" srcOrd="0" destOrd="0" presId="urn:microsoft.com/office/officeart/2005/8/layout/hList1"/>
    <dgm:cxn modelId="{AADED017-8739-4596-AD8C-A2D9A502B732}" srcId="{9503BD0E-7D53-43A9-98C4-6B45FFAEF723}" destId="{F210F6FB-88C9-4904-B99C-BEBEA38E79B6}" srcOrd="0" destOrd="0" parTransId="{5AE809E0-D4FF-4CDD-B09B-A8421EA8EC76}" sibTransId="{1FF31623-E3C6-474C-84A9-81E7AB68F4D0}"/>
    <dgm:cxn modelId="{18853DA5-26A1-47E1-AA63-A35996ACEF9F}" type="presParOf" srcId="{564443E2-2BF3-44AD-90FC-C4E9220AD5C6}" destId="{64AA2FAF-F151-40C4-836C-DC6E353880B7}" srcOrd="0" destOrd="0" presId="urn:microsoft.com/office/officeart/2005/8/layout/hList1"/>
    <dgm:cxn modelId="{6E14A82C-3661-4946-B6FD-517707C1E78E}" type="presParOf" srcId="{64AA2FAF-F151-40C4-836C-DC6E353880B7}" destId="{7A2DF4DC-0675-4189-9CBD-99A4A7A2045A}" srcOrd="0" destOrd="0" presId="urn:microsoft.com/office/officeart/2005/8/layout/hList1"/>
    <dgm:cxn modelId="{34D026FB-F400-4091-B4F2-AF3002C112EE}" type="presParOf" srcId="{64AA2FAF-F151-40C4-836C-DC6E353880B7}" destId="{0CF9B647-4073-4FC4-A1AF-95E2965B1C65}" srcOrd="1" destOrd="0" presId="urn:microsoft.com/office/officeart/2005/8/layout/hList1"/>
    <dgm:cxn modelId="{14E26E90-0F13-4849-B199-8D2D0AD11BBE}" type="presParOf" srcId="{564443E2-2BF3-44AD-90FC-C4E9220AD5C6}" destId="{1C2B6D4D-F190-4C24-B0EC-666D52C2D827}" srcOrd="1" destOrd="0" presId="urn:microsoft.com/office/officeart/2005/8/layout/hList1"/>
    <dgm:cxn modelId="{83B54066-E003-4C4F-A43C-6CACAC4225EC}" type="presParOf" srcId="{564443E2-2BF3-44AD-90FC-C4E9220AD5C6}" destId="{B0D40D31-CE26-469D-A130-0E2CB8FE4CFC}" srcOrd="2" destOrd="0" presId="urn:microsoft.com/office/officeart/2005/8/layout/hList1"/>
    <dgm:cxn modelId="{A79210C7-3001-4C6B-B259-40817D49534F}" type="presParOf" srcId="{B0D40D31-CE26-469D-A130-0E2CB8FE4CFC}" destId="{A486A7FD-009B-4CFC-ACC9-53DF308A2869}" srcOrd="0" destOrd="0" presId="urn:microsoft.com/office/officeart/2005/8/layout/hList1"/>
    <dgm:cxn modelId="{B40CE822-7234-4F1C-8C94-4510BA836F80}" type="presParOf" srcId="{B0D40D31-CE26-469D-A130-0E2CB8FE4CFC}" destId="{03C67391-57B8-40E4-8F65-88345CB9CA95}" srcOrd="1" destOrd="0" presId="urn:microsoft.com/office/officeart/2005/8/layout/hList1"/>
    <dgm:cxn modelId="{2810C1ED-8730-4156-AA99-C304567B0803}" type="presParOf" srcId="{564443E2-2BF3-44AD-90FC-C4E9220AD5C6}" destId="{625A3D8D-FAD6-459B-B1F6-5E3741A8C69B}" srcOrd="3" destOrd="0" presId="urn:microsoft.com/office/officeart/2005/8/layout/hList1"/>
    <dgm:cxn modelId="{3D458D8D-C6EB-41DD-9802-9FD04F185D64}" type="presParOf" srcId="{564443E2-2BF3-44AD-90FC-C4E9220AD5C6}" destId="{03E7489B-49E2-435A-B62B-AEA1A37C6358}" srcOrd="4" destOrd="0" presId="urn:microsoft.com/office/officeart/2005/8/layout/hList1"/>
    <dgm:cxn modelId="{327295A1-BCCF-42AC-B66A-A2CC09960FF5}" type="presParOf" srcId="{03E7489B-49E2-435A-B62B-AEA1A37C6358}" destId="{DB2A1356-FAFB-47DF-827B-D1F15C2E2877}" srcOrd="0" destOrd="0" presId="urn:microsoft.com/office/officeart/2005/8/layout/hList1"/>
    <dgm:cxn modelId="{814D0E57-39C5-45FC-9F06-3DB961A1E167}" type="presParOf" srcId="{03E7489B-49E2-435A-B62B-AEA1A37C6358}" destId="{4F87548B-B3E0-435D-B21E-63D19B58C89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DF4DC-0675-4189-9CBD-99A4A7A2045A}">
      <dsp:nvSpPr>
        <dsp:cNvPr id="0" name=""/>
        <dsp:cNvSpPr/>
      </dsp:nvSpPr>
      <dsp:spPr>
        <a:xfrm>
          <a:off x="0" y="51663"/>
          <a:ext cx="3111470" cy="7200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solidFill>
                <a:srgbClr val="002060"/>
              </a:solidFill>
            </a:rPr>
            <a:t>IBC</a:t>
          </a:r>
          <a:r>
            <a:rPr lang="en-US" sz="2500" kern="1200" baseline="-25000" dirty="0" smtClean="0">
              <a:solidFill>
                <a:srgbClr val="002060"/>
              </a:solidFill>
            </a:rPr>
            <a:t>©</a:t>
          </a:r>
          <a:endParaRPr lang="en-US" sz="2500" kern="1200" baseline="-25000" dirty="0">
            <a:solidFill>
              <a:srgbClr val="002060"/>
            </a:solidFill>
          </a:endParaRPr>
        </a:p>
      </dsp:txBody>
      <dsp:txXfrm>
        <a:off x="0" y="51663"/>
        <a:ext cx="3111470" cy="720000"/>
      </dsp:txXfrm>
    </dsp:sp>
    <dsp:sp modelId="{0CF9B647-4073-4FC4-A1AF-95E2965B1C65}">
      <dsp:nvSpPr>
        <dsp:cNvPr id="0" name=""/>
        <dsp:cNvSpPr/>
      </dsp:nvSpPr>
      <dsp:spPr>
        <a:xfrm>
          <a:off x="3191" y="740775"/>
          <a:ext cx="3111470" cy="370575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Fee For service </a:t>
          </a:r>
          <a:r>
            <a:rPr lang="en-US" sz="2500" kern="1200" dirty="0"/>
            <a:t>schedule</a:t>
          </a:r>
        </a:p>
        <a:p>
          <a:pPr marL="228600" lvl="1" indent="-228600" algn="l" defTabSz="1111250">
            <a:lnSpc>
              <a:spcPct val="90000"/>
            </a:lnSpc>
            <a:spcBef>
              <a:spcPct val="0"/>
            </a:spcBef>
            <a:spcAft>
              <a:spcPct val="15000"/>
            </a:spcAft>
            <a:buChar char="••"/>
          </a:pPr>
          <a:r>
            <a:rPr lang="en-US" sz="2500" kern="1200" dirty="0" smtClean="0"/>
            <a:t>Carve Out</a:t>
          </a:r>
          <a:endParaRPr lang="en-US" sz="2500" kern="1200" dirty="0"/>
        </a:p>
        <a:p>
          <a:pPr marL="457200" lvl="2" indent="-228600" algn="l" defTabSz="1111250">
            <a:lnSpc>
              <a:spcPct val="90000"/>
            </a:lnSpc>
            <a:spcBef>
              <a:spcPct val="0"/>
            </a:spcBef>
            <a:spcAft>
              <a:spcPct val="15000"/>
            </a:spcAft>
            <a:buChar char="••"/>
          </a:pPr>
          <a:r>
            <a:rPr lang="en-US" sz="2500" kern="1200" dirty="0" smtClean="0"/>
            <a:t>Psych, Neonatal Intensive Care Unit (NICU), Burn, etc….</a:t>
          </a:r>
          <a:endParaRPr lang="en-US" sz="2500" kern="1200" dirty="0"/>
        </a:p>
        <a:p>
          <a:pPr marL="228600" lvl="1" indent="-228600" algn="l" defTabSz="1111250">
            <a:lnSpc>
              <a:spcPct val="90000"/>
            </a:lnSpc>
            <a:spcBef>
              <a:spcPct val="0"/>
            </a:spcBef>
            <a:spcAft>
              <a:spcPct val="15000"/>
            </a:spcAft>
            <a:buChar char="••"/>
          </a:pPr>
          <a:r>
            <a:rPr lang="en-US" sz="2500" kern="1200" dirty="0" smtClean="0"/>
            <a:t>CMS/DRG against commercial rates</a:t>
          </a:r>
          <a:endParaRPr lang="en-US" sz="2500" kern="1200" dirty="0"/>
        </a:p>
      </dsp:txBody>
      <dsp:txXfrm>
        <a:off x="3191" y="740775"/>
        <a:ext cx="3111470" cy="3705750"/>
      </dsp:txXfrm>
    </dsp:sp>
    <dsp:sp modelId="{A486A7FD-009B-4CFC-ACC9-53DF308A2869}">
      <dsp:nvSpPr>
        <dsp:cNvPr id="0" name=""/>
        <dsp:cNvSpPr/>
      </dsp:nvSpPr>
      <dsp:spPr>
        <a:xfrm>
          <a:off x="3550268" y="20775"/>
          <a:ext cx="3111470" cy="720000"/>
        </a:xfrm>
        <a:prstGeom prst="rect">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solidFill>
                <a:srgbClr val="002060"/>
              </a:solidFill>
            </a:rPr>
            <a:t>AETNA</a:t>
          </a:r>
          <a:r>
            <a:rPr lang="en-US" sz="2500" kern="1200" baseline="-25000" dirty="0" smtClean="0">
              <a:solidFill>
                <a:srgbClr val="002060"/>
              </a:solidFill>
            </a:rPr>
            <a:t>©</a:t>
          </a:r>
          <a:endParaRPr lang="en-US" sz="2500" kern="1200" baseline="-25000" dirty="0">
            <a:solidFill>
              <a:srgbClr val="002060"/>
            </a:solidFill>
          </a:endParaRPr>
        </a:p>
      </dsp:txBody>
      <dsp:txXfrm>
        <a:off x="3550268" y="20775"/>
        <a:ext cx="3111470" cy="720000"/>
      </dsp:txXfrm>
    </dsp:sp>
    <dsp:sp modelId="{03C67391-57B8-40E4-8F65-88345CB9CA95}">
      <dsp:nvSpPr>
        <dsp:cNvPr id="0" name=""/>
        <dsp:cNvSpPr/>
      </dsp:nvSpPr>
      <dsp:spPr>
        <a:xfrm>
          <a:off x="3550268" y="740775"/>
          <a:ext cx="3111470" cy="3705750"/>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Outpatient percent of charges</a:t>
          </a:r>
          <a:endParaRPr lang="en-US" sz="2500" kern="1200" dirty="0"/>
        </a:p>
        <a:p>
          <a:pPr marL="228600" lvl="1" indent="-228600" algn="l" defTabSz="1111250">
            <a:lnSpc>
              <a:spcPct val="90000"/>
            </a:lnSpc>
            <a:spcBef>
              <a:spcPct val="0"/>
            </a:spcBef>
            <a:spcAft>
              <a:spcPct val="15000"/>
            </a:spcAft>
            <a:buChar char="••"/>
          </a:pPr>
          <a:r>
            <a:rPr lang="en-US" sz="2500" kern="1200" dirty="0" smtClean="0"/>
            <a:t>Defined Diagnosis-related Group (DRG) rates</a:t>
          </a:r>
          <a:endParaRPr lang="en-US" sz="2500" kern="1200" dirty="0"/>
        </a:p>
        <a:p>
          <a:pPr marL="228600" lvl="1" indent="-228600" algn="l" defTabSz="1111250">
            <a:lnSpc>
              <a:spcPct val="90000"/>
            </a:lnSpc>
            <a:spcBef>
              <a:spcPct val="0"/>
            </a:spcBef>
            <a:spcAft>
              <a:spcPct val="15000"/>
            </a:spcAft>
            <a:buChar char="••"/>
          </a:pPr>
          <a:r>
            <a:rPr lang="en-US" sz="2500" kern="1200" dirty="0" smtClean="0"/>
            <a:t>Multiple product offerings</a:t>
          </a:r>
          <a:endParaRPr lang="en-US" sz="2500" kern="1200" dirty="0"/>
        </a:p>
      </dsp:txBody>
      <dsp:txXfrm>
        <a:off x="3550268" y="740775"/>
        <a:ext cx="3111470" cy="3705750"/>
      </dsp:txXfrm>
    </dsp:sp>
    <dsp:sp modelId="{DB2A1356-FAFB-47DF-827B-D1F15C2E2877}">
      <dsp:nvSpPr>
        <dsp:cNvPr id="0" name=""/>
        <dsp:cNvSpPr/>
      </dsp:nvSpPr>
      <dsp:spPr>
        <a:xfrm>
          <a:off x="7097344" y="20775"/>
          <a:ext cx="3111470" cy="72000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a:solidFill>
                <a:srgbClr val="002060"/>
              </a:solidFill>
            </a:rPr>
            <a:t>MEDICARE</a:t>
          </a:r>
        </a:p>
      </dsp:txBody>
      <dsp:txXfrm>
        <a:off x="7097344" y="20775"/>
        <a:ext cx="3111470" cy="720000"/>
      </dsp:txXfrm>
    </dsp:sp>
    <dsp:sp modelId="{4F87548B-B3E0-435D-B21E-63D19B58C899}">
      <dsp:nvSpPr>
        <dsp:cNvPr id="0" name=""/>
        <dsp:cNvSpPr/>
      </dsp:nvSpPr>
      <dsp:spPr>
        <a:xfrm>
          <a:off x="7097344" y="740775"/>
          <a:ext cx="3111470" cy="3705750"/>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Outpatient Reimbursement is Ambulatory Procedure Classification (APC)</a:t>
          </a:r>
          <a:endParaRPr lang="en-US" sz="2500" kern="1200" dirty="0"/>
        </a:p>
        <a:p>
          <a:pPr marL="228600" lvl="1" indent="-228600" algn="l" defTabSz="1111250">
            <a:lnSpc>
              <a:spcPct val="90000"/>
            </a:lnSpc>
            <a:spcBef>
              <a:spcPct val="0"/>
            </a:spcBef>
            <a:spcAft>
              <a:spcPct val="15000"/>
            </a:spcAft>
            <a:buChar char="••"/>
          </a:pPr>
          <a:r>
            <a:rPr lang="en-US" sz="2500" kern="1200" dirty="0" smtClean="0"/>
            <a:t>Inpatient DRG</a:t>
          </a:r>
          <a:endParaRPr lang="en-US" sz="2500" kern="1200" dirty="0"/>
        </a:p>
        <a:p>
          <a:pPr marL="228600" lvl="1" indent="-228600" algn="l" defTabSz="1111250">
            <a:lnSpc>
              <a:spcPct val="90000"/>
            </a:lnSpc>
            <a:spcBef>
              <a:spcPct val="0"/>
            </a:spcBef>
            <a:spcAft>
              <a:spcPct val="15000"/>
            </a:spcAft>
            <a:buChar char="••"/>
          </a:pPr>
          <a:r>
            <a:rPr lang="en-US" sz="2500" kern="1200" dirty="0" smtClean="0"/>
            <a:t>Multiple regional and facility factors</a:t>
          </a:r>
          <a:endParaRPr lang="en-US" sz="2500" kern="1200" dirty="0"/>
        </a:p>
      </dsp:txBody>
      <dsp:txXfrm>
        <a:off x="7097344" y="740775"/>
        <a:ext cx="3111470" cy="37057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B95C63B-523A-486C-AF56-60E52107D653}" type="datetimeFigureOut">
              <a:rPr lang="en-US" smtClean="0"/>
              <a:t>8/22/2017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7BE7D1A-4758-499A-8F6F-F520999A6A51}" type="slidenum">
              <a:rPr lang="en-US" smtClean="0"/>
              <a:t>‹#›</a:t>
            </a:fld>
            <a:endParaRPr lang="en-US"/>
          </a:p>
        </p:txBody>
      </p:sp>
    </p:spTree>
    <p:extLst>
      <p:ext uri="{BB962C8B-B14F-4D97-AF65-F5344CB8AC3E}">
        <p14:creationId xmlns:p14="http://schemas.microsoft.com/office/powerpoint/2010/main" val="1094621480"/>
      </p:ext>
    </p:extLst>
  </p:cSld>
  <p:clrMap bg1="lt1" tx1="dk1" bg2="lt2" tx2="dk2" accent1="accent1" accent2="accent2" accent3="accent3" accent4="accent4" accent5="accent5" accent6="accent6" hlink="hlink" folHlink="folHlink"/>
  <p:notesStyle>
    <a:lvl1pPr marL="0" algn="l" defTabSz="1536192" rtl="0" eaLnBrk="1" latinLnBrk="0" hangingPunct="1">
      <a:defRPr sz="2000" kern="1200">
        <a:solidFill>
          <a:schemeClr val="tx1"/>
        </a:solidFill>
        <a:latin typeface="+mn-lt"/>
        <a:ea typeface="+mn-ea"/>
        <a:cs typeface="+mn-cs"/>
      </a:defRPr>
    </a:lvl1pPr>
    <a:lvl2pPr marL="768096" algn="l" defTabSz="1536192" rtl="0" eaLnBrk="1" latinLnBrk="0" hangingPunct="1">
      <a:defRPr sz="2000" kern="1200">
        <a:solidFill>
          <a:schemeClr val="tx1"/>
        </a:solidFill>
        <a:latin typeface="+mn-lt"/>
        <a:ea typeface="+mn-ea"/>
        <a:cs typeface="+mn-cs"/>
      </a:defRPr>
    </a:lvl2pPr>
    <a:lvl3pPr marL="1536192" algn="l" defTabSz="1536192" rtl="0" eaLnBrk="1" latinLnBrk="0" hangingPunct="1">
      <a:defRPr sz="2000" kern="1200">
        <a:solidFill>
          <a:schemeClr val="tx1"/>
        </a:solidFill>
        <a:latin typeface="+mn-lt"/>
        <a:ea typeface="+mn-ea"/>
        <a:cs typeface="+mn-cs"/>
      </a:defRPr>
    </a:lvl3pPr>
    <a:lvl4pPr marL="2304288" algn="l" defTabSz="1536192" rtl="0" eaLnBrk="1" latinLnBrk="0" hangingPunct="1">
      <a:defRPr sz="2000" kern="1200">
        <a:solidFill>
          <a:schemeClr val="tx1"/>
        </a:solidFill>
        <a:latin typeface="+mn-lt"/>
        <a:ea typeface="+mn-ea"/>
        <a:cs typeface="+mn-cs"/>
      </a:defRPr>
    </a:lvl4pPr>
    <a:lvl5pPr marL="3072384" algn="l" defTabSz="1536192" rtl="0" eaLnBrk="1" latinLnBrk="0" hangingPunct="1">
      <a:defRPr sz="2000" kern="1200">
        <a:solidFill>
          <a:schemeClr val="tx1"/>
        </a:solidFill>
        <a:latin typeface="+mn-lt"/>
        <a:ea typeface="+mn-ea"/>
        <a:cs typeface="+mn-cs"/>
      </a:defRPr>
    </a:lvl5pPr>
    <a:lvl6pPr marL="3840480" algn="l" defTabSz="1536192" rtl="0" eaLnBrk="1" latinLnBrk="0" hangingPunct="1">
      <a:defRPr sz="2000" kern="1200">
        <a:solidFill>
          <a:schemeClr val="tx1"/>
        </a:solidFill>
        <a:latin typeface="+mn-lt"/>
        <a:ea typeface="+mn-ea"/>
        <a:cs typeface="+mn-cs"/>
      </a:defRPr>
    </a:lvl6pPr>
    <a:lvl7pPr marL="4608576" algn="l" defTabSz="1536192" rtl="0" eaLnBrk="1" latinLnBrk="0" hangingPunct="1">
      <a:defRPr sz="2000" kern="1200">
        <a:solidFill>
          <a:schemeClr val="tx1"/>
        </a:solidFill>
        <a:latin typeface="+mn-lt"/>
        <a:ea typeface="+mn-ea"/>
        <a:cs typeface="+mn-cs"/>
      </a:defRPr>
    </a:lvl7pPr>
    <a:lvl8pPr marL="5376672" algn="l" defTabSz="1536192" rtl="0" eaLnBrk="1" latinLnBrk="0" hangingPunct="1">
      <a:defRPr sz="2000" kern="1200">
        <a:solidFill>
          <a:schemeClr val="tx1"/>
        </a:solidFill>
        <a:latin typeface="+mn-lt"/>
        <a:ea typeface="+mn-ea"/>
        <a:cs typeface="+mn-cs"/>
      </a:defRPr>
    </a:lvl8pPr>
    <a:lvl9pPr marL="6144768" algn="l" defTabSz="1536192" rtl="0" eaLnBrk="1" latinLnBrk="0" hangingPunct="1">
      <a:defRPr sz="2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0"/>
            <a:ext cx="37307520" cy="70561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768096" indent="0" algn="ctr">
              <a:buNone/>
              <a:defRPr>
                <a:solidFill>
                  <a:schemeClr val="tx1">
                    <a:tint val="75000"/>
                  </a:schemeClr>
                </a:solidFill>
              </a:defRPr>
            </a:lvl2pPr>
            <a:lvl3pPr marL="1536192" indent="0" algn="ctr">
              <a:buNone/>
              <a:defRPr>
                <a:solidFill>
                  <a:schemeClr val="tx1">
                    <a:tint val="75000"/>
                  </a:schemeClr>
                </a:solidFill>
              </a:defRPr>
            </a:lvl3pPr>
            <a:lvl4pPr marL="2304288" indent="0" algn="ctr">
              <a:buNone/>
              <a:defRPr>
                <a:solidFill>
                  <a:schemeClr val="tx1">
                    <a:tint val="75000"/>
                  </a:schemeClr>
                </a:solidFill>
              </a:defRPr>
            </a:lvl4pPr>
            <a:lvl5pPr marL="3072384" indent="0" algn="ctr">
              <a:buNone/>
              <a:defRPr>
                <a:solidFill>
                  <a:schemeClr val="tx1">
                    <a:tint val="75000"/>
                  </a:schemeClr>
                </a:solidFill>
              </a:defRPr>
            </a:lvl5pPr>
            <a:lvl6pPr marL="3840480" indent="0" algn="ctr">
              <a:buNone/>
              <a:defRPr>
                <a:solidFill>
                  <a:schemeClr val="tx1">
                    <a:tint val="75000"/>
                  </a:schemeClr>
                </a:solidFill>
              </a:defRPr>
            </a:lvl6pPr>
            <a:lvl7pPr marL="4608576" indent="0" algn="ctr">
              <a:buNone/>
              <a:defRPr>
                <a:solidFill>
                  <a:schemeClr val="tx1">
                    <a:tint val="75000"/>
                  </a:schemeClr>
                </a:solidFill>
              </a:defRPr>
            </a:lvl7pPr>
            <a:lvl8pPr marL="5376672" indent="0" algn="ctr">
              <a:buNone/>
              <a:defRPr>
                <a:solidFill>
                  <a:schemeClr val="tx1">
                    <a:tint val="75000"/>
                  </a:schemeClr>
                </a:solidFill>
              </a:defRPr>
            </a:lvl8pPr>
            <a:lvl9pPr marL="614476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B30517-5A78-4CED-8B5A-0D34B5AB18ED}"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FF29C-7E52-4D52-BF78-B332D74B1AC1}" type="slidenum">
              <a:rPr lang="en-US" smtClean="0"/>
              <a:t>‹#›</a:t>
            </a:fld>
            <a:endParaRPr lang="en-US"/>
          </a:p>
        </p:txBody>
      </p:sp>
    </p:spTree>
    <p:extLst>
      <p:ext uri="{BB962C8B-B14F-4D97-AF65-F5344CB8AC3E}">
        <p14:creationId xmlns:p14="http://schemas.microsoft.com/office/powerpoint/2010/main" val="261080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30517-5A78-4CED-8B5A-0D34B5AB18ED}"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FF29C-7E52-4D52-BF78-B332D74B1AC1}" type="slidenum">
              <a:rPr lang="en-US" smtClean="0"/>
              <a:t>‹#›</a:t>
            </a:fld>
            <a:endParaRPr lang="en-US"/>
          </a:p>
        </p:txBody>
      </p:sp>
    </p:spTree>
    <p:extLst>
      <p:ext uri="{BB962C8B-B14F-4D97-AF65-F5344CB8AC3E}">
        <p14:creationId xmlns:p14="http://schemas.microsoft.com/office/powerpoint/2010/main" val="419638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6386" y="1051561"/>
            <a:ext cx="33573721" cy="224713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59983" y="1051561"/>
            <a:ext cx="100004880" cy="224713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30517-5A78-4CED-8B5A-0D34B5AB18ED}"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FF29C-7E52-4D52-BF78-B332D74B1AC1}" type="slidenum">
              <a:rPr lang="en-US" smtClean="0"/>
              <a:t>‹#›</a:t>
            </a:fld>
            <a:endParaRPr lang="en-US"/>
          </a:p>
        </p:txBody>
      </p:sp>
    </p:spTree>
    <p:extLst>
      <p:ext uri="{BB962C8B-B14F-4D97-AF65-F5344CB8AC3E}">
        <p14:creationId xmlns:p14="http://schemas.microsoft.com/office/powerpoint/2010/main" val="338830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5475" y="645459"/>
            <a:ext cx="42530935" cy="2231763"/>
          </a:xfrm>
        </p:spPr>
        <p:txBody>
          <a:bodyPr/>
          <a:lstStyle>
            <a:lvl1pPr>
              <a:defRPr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12800" y="8111940"/>
            <a:ext cx="13226473" cy="8778234"/>
          </a:xfrm>
        </p:spPr>
        <p:txBody>
          <a:bodyPr/>
          <a:lstStyle>
            <a:lvl1pPr marL="488062" indent="-488062">
              <a:lnSpc>
                <a:spcPct val="90000"/>
              </a:lnSpc>
              <a:defRPr sz="5000">
                <a:effectLst/>
                <a:latin typeface="Arial" pitchFamily="34" charset="0"/>
                <a:cs typeface="Arial" pitchFamily="34" charset="0"/>
              </a:defRPr>
            </a:lvl1pPr>
            <a:lvl2pPr marL="1640206" indent="-592074">
              <a:lnSpc>
                <a:spcPct val="90000"/>
              </a:lnSpc>
              <a:defRPr>
                <a:effectLst/>
                <a:latin typeface="Arial Narrow" pitchFamily="34" charset="0"/>
                <a:cs typeface="Arial" pitchFamily="34" charset="0"/>
              </a:defRPr>
            </a:lvl2pPr>
            <a:lvl3pPr marL="2304288" indent="-384048">
              <a:lnSpc>
                <a:spcPct val="90000"/>
              </a:lnSpc>
              <a:defRPr>
                <a:effectLst/>
                <a:latin typeface="Arial" pitchFamily="34" charset="0"/>
                <a:cs typeface="Arial" pitchFamily="34" charset="0"/>
              </a:defRPr>
            </a:lvl3pPr>
            <a:lvl4pPr>
              <a:lnSpc>
                <a:spcPct val="90000"/>
              </a:lnSpc>
              <a:defRPr>
                <a:effectLst/>
                <a:latin typeface="Arial" pitchFamily="34" charset="0"/>
                <a:cs typeface="Arial" pitchFamily="34" charset="0"/>
              </a:defRPr>
            </a:lvl4pPr>
            <a:lvl5pPr>
              <a:lnSpc>
                <a:spcPct val="90000"/>
              </a:lnSpc>
              <a:defRPr>
                <a:effectLst/>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36380744" y="28197448"/>
            <a:ext cx="6950069" cy="678340"/>
          </a:xfrm>
          <a:prstGeom prst="rect">
            <a:avLst/>
          </a:prstGeom>
          <a:noFill/>
        </p:spPr>
        <p:txBody>
          <a:bodyPr wrap="none" lIns="153619" tIns="76810" rIns="153619" bIns="76810" rtlCol="0">
            <a:spAutoFit/>
          </a:bodyPr>
          <a:lstStyle/>
          <a:p>
            <a:pPr algn="ctr"/>
            <a:r>
              <a:rPr lang="en-US" sz="3400" dirty="0" smtClean="0"/>
              <a:t>© 2017 Lehigh Valley Health Network</a:t>
            </a:r>
            <a:endParaRPr lang="en-US" sz="3400" dirty="0"/>
          </a:p>
        </p:txBody>
      </p:sp>
      <p:sp>
        <p:nvSpPr>
          <p:cNvPr id="11" name="Content Placeholder 2"/>
          <p:cNvSpPr>
            <a:spLocks noGrp="1"/>
          </p:cNvSpPr>
          <p:nvPr>
            <p:ph idx="12" hasCustomPrompt="1"/>
          </p:nvPr>
        </p:nvSpPr>
        <p:spPr>
          <a:xfrm>
            <a:off x="30073600" y="23559247"/>
            <a:ext cx="13189527" cy="3227294"/>
          </a:xfrm>
        </p:spPr>
        <p:txBody>
          <a:bodyPr>
            <a:normAutofit/>
          </a:bodyPr>
          <a:lstStyle>
            <a:lvl1pPr marL="0" indent="0">
              <a:buNone/>
              <a:defRPr sz="3400">
                <a:latin typeface="Arial" pitchFamily="34" charset="0"/>
                <a:cs typeface="Arial" pitchFamily="34" charset="0"/>
              </a:defRPr>
            </a:lvl1pPr>
            <a:lvl2pPr marL="488062" indent="-488062">
              <a:buFont typeface="+mj-lt"/>
              <a:buAutoNum type="arabicPeriod"/>
              <a:defRPr sz="3400">
                <a:latin typeface="Arial Narrow" pitchFamily="34" charset="0"/>
                <a:cs typeface="Arial" pitchFamily="34" charset="0"/>
              </a:defRPr>
            </a:lvl2pPr>
          </a:lstStyle>
          <a:p>
            <a:pPr lvl="0"/>
            <a:r>
              <a:rPr lang="en-US" dirty="0" smtClean="0"/>
              <a:t>REFERENCES</a:t>
            </a:r>
          </a:p>
          <a:p>
            <a:pPr lvl="1"/>
            <a:r>
              <a:rPr lang="en-US" dirty="0" smtClean="0"/>
              <a:t>Second level</a:t>
            </a:r>
            <a:endParaRPr lang="en-US" dirty="0"/>
          </a:p>
        </p:txBody>
      </p:sp>
      <p:sp>
        <p:nvSpPr>
          <p:cNvPr id="12" name="Content Placeholder 2"/>
          <p:cNvSpPr>
            <a:spLocks noGrp="1"/>
          </p:cNvSpPr>
          <p:nvPr>
            <p:ph idx="13"/>
          </p:nvPr>
        </p:nvSpPr>
        <p:spPr>
          <a:xfrm>
            <a:off x="15406254" y="8111939"/>
            <a:ext cx="13226473" cy="20726830"/>
          </a:xfrm>
        </p:spPr>
        <p:txBody>
          <a:bodyPr/>
          <a:lstStyle>
            <a:lvl1pPr marL="488062" indent="-488062">
              <a:lnSpc>
                <a:spcPct val="90000"/>
              </a:lnSpc>
              <a:defRPr sz="5000">
                <a:latin typeface="Arial" pitchFamily="34" charset="0"/>
                <a:cs typeface="Arial" pitchFamily="34" charset="0"/>
              </a:defRPr>
            </a:lvl1pPr>
            <a:lvl2pPr marL="1640206" indent="-592074">
              <a:lnSpc>
                <a:spcPct val="90000"/>
              </a:lnSpc>
              <a:defRPr>
                <a:latin typeface="Arial Narrow" pitchFamily="34" charset="0"/>
                <a:cs typeface="Arial" pitchFamily="34" charset="0"/>
              </a:defRPr>
            </a:lvl2pPr>
            <a:lvl3pPr marL="2304288" indent="-384048">
              <a:lnSpc>
                <a:spcPct val="90000"/>
              </a:lnSpc>
              <a:defRPr>
                <a:latin typeface="Arial" pitchFamily="34" charset="0"/>
                <a:cs typeface="Arial" pitchFamily="34" charset="0"/>
              </a:defRPr>
            </a:lvl3pPr>
            <a:lvl4pPr>
              <a:lnSpc>
                <a:spcPct val="90000"/>
              </a:lnSpc>
              <a:defRPr>
                <a:latin typeface="Arial" pitchFamily="34" charset="0"/>
                <a:cs typeface="Arial" pitchFamily="34" charset="0"/>
              </a:defRPr>
            </a:lvl4pPr>
            <a:lvl5pPr>
              <a:lnSpc>
                <a:spcPct val="90000"/>
              </a:lnSpc>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4"/>
          </p:nvPr>
        </p:nvSpPr>
        <p:spPr>
          <a:xfrm>
            <a:off x="30073600" y="8111940"/>
            <a:ext cx="13189527" cy="7027003"/>
          </a:xfrm>
        </p:spPr>
        <p:txBody>
          <a:bodyPr/>
          <a:lstStyle>
            <a:lvl1pPr marL="488062" indent="-488062">
              <a:lnSpc>
                <a:spcPct val="90000"/>
              </a:lnSpc>
              <a:defRPr sz="5000">
                <a:latin typeface="Arial" pitchFamily="34" charset="0"/>
                <a:cs typeface="Arial" pitchFamily="34" charset="0"/>
              </a:defRPr>
            </a:lvl1pPr>
            <a:lvl2pPr marL="1640206" indent="-592074">
              <a:lnSpc>
                <a:spcPct val="90000"/>
              </a:lnSpc>
              <a:defRPr>
                <a:latin typeface="Arial Narrow" pitchFamily="34" charset="0"/>
                <a:cs typeface="Arial" pitchFamily="34" charset="0"/>
              </a:defRPr>
            </a:lvl2pPr>
            <a:lvl3pPr marL="2304288" indent="-384048">
              <a:lnSpc>
                <a:spcPct val="90000"/>
              </a:lnSpc>
              <a:defRPr>
                <a:latin typeface="Arial" pitchFamily="34" charset="0"/>
                <a:cs typeface="Arial" pitchFamily="34" charset="0"/>
              </a:defRPr>
            </a:lvl3pPr>
            <a:lvl4pPr>
              <a:lnSpc>
                <a:spcPct val="90000"/>
              </a:lnSpc>
              <a:defRPr>
                <a:latin typeface="Arial" pitchFamily="34" charset="0"/>
                <a:cs typeface="Arial" pitchFamily="34" charset="0"/>
              </a:defRPr>
            </a:lvl4pPr>
            <a:lvl5pPr>
              <a:lnSpc>
                <a:spcPct val="90000"/>
              </a:lnSpc>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5"/>
          </p:nvPr>
        </p:nvSpPr>
        <p:spPr>
          <a:xfrm>
            <a:off x="812800" y="19418166"/>
            <a:ext cx="13226473" cy="11738670"/>
          </a:xfrm>
        </p:spPr>
        <p:txBody>
          <a:bodyPr/>
          <a:lstStyle>
            <a:lvl1pPr marL="488062" indent="-488062">
              <a:lnSpc>
                <a:spcPct val="90000"/>
              </a:lnSpc>
              <a:defRPr sz="5000">
                <a:latin typeface="Arial" pitchFamily="34" charset="0"/>
                <a:cs typeface="Arial" pitchFamily="34" charset="0"/>
              </a:defRPr>
            </a:lvl1pPr>
            <a:lvl2pPr marL="1640206" indent="-592074">
              <a:lnSpc>
                <a:spcPct val="90000"/>
              </a:lnSpc>
              <a:defRPr>
                <a:latin typeface="Arial Narrow" pitchFamily="34" charset="0"/>
                <a:cs typeface="Arial" pitchFamily="34" charset="0"/>
              </a:defRPr>
            </a:lvl2pPr>
            <a:lvl3pPr marL="2304288" indent="-384048">
              <a:lnSpc>
                <a:spcPct val="90000"/>
              </a:lnSpc>
              <a:defRPr>
                <a:latin typeface="Arial" pitchFamily="34" charset="0"/>
                <a:cs typeface="Arial" pitchFamily="34" charset="0"/>
              </a:defRPr>
            </a:lvl3pPr>
            <a:lvl4pPr>
              <a:lnSpc>
                <a:spcPct val="90000"/>
              </a:lnSpc>
              <a:defRPr>
                <a:latin typeface="Arial" pitchFamily="34" charset="0"/>
                <a:cs typeface="Arial" pitchFamily="34" charset="0"/>
              </a:defRPr>
            </a:lvl4pPr>
            <a:lvl5pPr>
              <a:lnSpc>
                <a:spcPct val="90000"/>
              </a:lnSpc>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6"/>
          </p:nvPr>
        </p:nvSpPr>
        <p:spPr>
          <a:xfrm>
            <a:off x="30073600" y="17715583"/>
            <a:ext cx="13226473" cy="4606535"/>
          </a:xfrm>
        </p:spPr>
        <p:txBody>
          <a:bodyPr/>
          <a:lstStyle>
            <a:lvl1pPr marL="488062" indent="-488062">
              <a:lnSpc>
                <a:spcPct val="90000"/>
              </a:lnSpc>
              <a:defRPr sz="5000">
                <a:latin typeface="Arial" pitchFamily="34" charset="0"/>
                <a:cs typeface="Arial" pitchFamily="34" charset="0"/>
              </a:defRPr>
            </a:lvl1pPr>
            <a:lvl2pPr marL="1640206" indent="-592074">
              <a:lnSpc>
                <a:spcPct val="90000"/>
              </a:lnSpc>
              <a:defRPr>
                <a:latin typeface="Arial Narrow" pitchFamily="34" charset="0"/>
                <a:cs typeface="Arial" pitchFamily="34" charset="0"/>
              </a:defRPr>
            </a:lvl2pPr>
            <a:lvl3pPr marL="2304288" indent="-384048">
              <a:lnSpc>
                <a:spcPct val="90000"/>
              </a:lnSpc>
              <a:defRPr>
                <a:latin typeface="Arial" pitchFamily="34" charset="0"/>
                <a:cs typeface="Arial" pitchFamily="34" charset="0"/>
              </a:defRPr>
            </a:lvl3pPr>
            <a:lvl4pPr>
              <a:lnSpc>
                <a:spcPct val="90000"/>
              </a:lnSpc>
              <a:defRPr>
                <a:latin typeface="Arial" pitchFamily="34" charset="0"/>
                <a:cs typeface="Arial" pitchFamily="34" charset="0"/>
              </a:defRPr>
            </a:lvl4pPr>
            <a:lvl5pPr>
              <a:lnSpc>
                <a:spcPct val="90000"/>
              </a:lnSpc>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7" hasCustomPrompt="1"/>
          </p:nvPr>
        </p:nvSpPr>
        <p:spPr>
          <a:xfrm>
            <a:off x="5985164" y="3064683"/>
            <a:ext cx="31883927" cy="1393912"/>
          </a:xfrm>
        </p:spPr>
        <p:txBody>
          <a:bodyPr>
            <a:normAutofit/>
          </a:bodyPr>
          <a:lstStyle>
            <a:lvl1pPr marL="0" indent="0" algn="ctr">
              <a:buNone/>
              <a:defRPr sz="5400">
                <a:solidFill>
                  <a:schemeClr val="bg1"/>
                </a:solidFill>
                <a:latin typeface="Arial" pitchFamily="34" charset="0"/>
                <a:cs typeface="Arial" pitchFamily="34" charset="0"/>
              </a:defRPr>
            </a:lvl1pPr>
            <a:lvl2pPr marL="1640206" indent="-592074">
              <a:defRPr>
                <a:latin typeface="Arial Narrow" pitchFamily="34" charset="0"/>
                <a:cs typeface="Arial" pitchFamily="34" charset="0"/>
              </a:defRPr>
            </a:lvl2pPr>
            <a:lvl3pPr marL="2304288" indent="-384048">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Authors Master text styles</a:t>
            </a:r>
            <a:endParaRPr lang="en-US" dirty="0"/>
          </a:p>
        </p:txBody>
      </p:sp>
      <p:sp>
        <p:nvSpPr>
          <p:cNvPr id="17" name="TextBox 16"/>
          <p:cNvSpPr txBox="1"/>
          <p:nvPr userDrawn="1"/>
        </p:nvSpPr>
        <p:spPr>
          <a:xfrm>
            <a:off x="14883192" y="4197552"/>
            <a:ext cx="14124854" cy="878395"/>
          </a:xfrm>
          <a:prstGeom prst="rect">
            <a:avLst/>
          </a:prstGeom>
          <a:noFill/>
        </p:spPr>
        <p:txBody>
          <a:bodyPr wrap="none" lIns="153619" tIns="76810" rIns="153619" bIns="76810" rtlCol="0">
            <a:spAutoFit/>
          </a:bodyPr>
          <a:lstStyle/>
          <a:p>
            <a:pPr algn="ctr"/>
            <a:r>
              <a:rPr lang="en-US" sz="4700" b="1" dirty="0" smtClean="0">
                <a:solidFill>
                  <a:schemeClr val="bg1"/>
                </a:solidFill>
                <a:effectLst>
                  <a:outerShdw blurRad="38100" dist="38100" dir="2700000" algn="tl">
                    <a:srgbClr val="000000">
                      <a:alpha val="43137"/>
                    </a:srgbClr>
                  </a:outerShdw>
                </a:effectLst>
              </a:rPr>
              <a:t>Lehigh Valley Health Network, Allentown, Pennsylvania</a:t>
            </a:r>
            <a:endParaRPr lang="en-US" sz="4700" b="1" dirty="0">
              <a:solidFill>
                <a:schemeClr val="bg1"/>
              </a:solidFill>
              <a:effectLst>
                <a:outerShdw blurRad="38100" dist="38100" dir="2700000" algn="tl">
                  <a:srgbClr val="000000">
                    <a:alpha val="43137"/>
                  </a:srgbClr>
                </a:outerShdw>
              </a:effectLst>
            </a:endParaRPr>
          </a:p>
        </p:txBody>
      </p:sp>
      <p:sp>
        <p:nvSpPr>
          <p:cNvPr id="18" name="Content Placeholder 2"/>
          <p:cNvSpPr>
            <a:spLocks noGrp="1"/>
          </p:cNvSpPr>
          <p:nvPr>
            <p:ph idx="18" hasCustomPrompt="1"/>
          </p:nvPr>
        </p:nvSpPr>
        <p:spPr>
          <a:xfrm>
            <a:off x="812800" y="6380934"/>
            <a:ext cx="13207997" cy="1393912"/>
          </a:xfrm>
          <a:solidFill>
            <a:srgbClr val="0070C0"/>
          </a:solidFill>
          <a:ln w="19050">
            <a:solidFill>
              <a:srgbClr val="92D050"/>
            </a:solidFill>
          </a:ln>
          <a:effectLst>
            <a:outerShdw blurRad="50800" dist="38100" dir="2700000" algn="tl" rotWithShape="0">
              <a:prstClr val="black">
                <a:alpha val="40000"/>
              </a:prstClr>
            </a:outerShdw>
          </a:effectLst>
        </p:spPr>
        <p:txBody>
          <a:bodyPr anchor="ctr">
            <a:noAutofit/>
          </a:bodyPr>
          <a:lstStyle>
            <a:lvl1pPr marL="0" indent="0" algn="ctr">
              <a:buNone/>
              <a:defRPr sz="4800" b="1">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marL="1640206" indent="-592074">
              <a:defRPr>
                <a:latin typeface="Arial Narrow" pitchFamily="34" charset="0"/>
                <a:cs typeface="Arial" pitchFamily="34" charset="0"/>
              </a:defRPr>
            </a:lvl2pPr>
            <a:lvl3pPr marL="2304288" indent="-384048">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HEADER MASTER TEXT STYLES</a:t>
            </a:r>
            <a:endParaRPr lang="en-US" dirty="0"/>
          </a:p>
        </p:txBody>
      </p:sp>
      <p:sp>
        <p:nvSpPr>
          <p:cNvPr id="19" name="Content Placeholder 2"/>
          <p:cNvSpPr>
            <a:spLocks noGrp="1"/>
          </p:cNvSpPr>
          <p:nvPr>
            <p:ph idx="19" hasCustomPrompt="1"/>
          </p:nvPr>
        </p:nvSpPr>
        <p:spPr>
          <a:xfrm>
            <a:off x="812800" y="17667294"/>
            <a:ext cx="13207997" cy="1393912"/>
          </a:xfrm>
          <a:solidFill>
            <a:srgbClr val="0070C0"/>
          </a:solidFill>
          <a:ln w="19050">
            <a:solidFill>
              <a:srgbClr val="92D050"/>
            </a:solidFill>
          </a:ln>
          <a:effectLst>
            <a:outerShdw blurRad="50800" dist="38100" dir="2700000" algn="tl" rotWithShape="0">
              <a:prstClr val="black">
                <a:alpha val="40000"/>
              </a:prstClr>
            </a:outerShdw>
          </a:effectLst>
        </p:spPr>
        <p:txBody>
          <a:bodyPr vert="horz" lIns="153619" tIns="76810" rIns="153619" bIns="76810" rtlCol="0" anchor="ctr">
            <a:noAutofit/>
          </a:bodyPr>
          <a:lstStyle>
            <a:lvl1pPr>
              <a:defRPr lang="en-US" sz="4800" b="1" dirty="0">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marL="0" lvl="0" indent="0" algn="ctr">
              <a:buNone/>
            </a:pPr>
            <a:r>
              <a:rPr lang="en-US" dirty="0" smtClean="0"/>
              <a:t>CLICK TO EDIT HEADER MASTER TEXT STYLES</a:t>
            </a:r>
            <a:endParaRPr lang="en-US" dirty="0"/>
          </a:p>
        </p:txBody>
      </p:sp>
      <p:sp>
        <p:nvSpPr>
          <p:cNvPr id="20" name="Content Placeholder 2"/>
          <p:cNvSpPr>
            <a:spLocks noGrp="1"/>
          </p:cNvSpPr>
          <p:nvPr>
            <p:ph idx="20" hasCustomPrompt="1"/>
          </p:nvPr>
        </p:nvSpPr>
        <p:spPr>
          <a:xfrm>
            <a:off x="15420109" y="6380934"/>
            <a:ext cx="13189527" cy="1393912"/>
          </a:xfrm>
          <a:solidFill>
            <a:srgbClr val="0070C0"/>
          </a:solidFill>
          <a:ln w="19050">
            <a:solidFill>
              <a:srgbClr val="92D050"/>
            </a:solidFill>
          </a:ln>
          <a:effectLst>
            <a:outerShdw blurRad="50800" dist="38100" dir="2700000" algn="tl" rotWithShape="0">
              <a:prstClr val="black">
                <a:alpha val="40000"/>
              </a:prstClr>
            </a:outerShdw>
          </a:effectLst>
        </p:spPr>
        <p:txBody>
          <a:bodyPr vert="horz" lIns="153619" tIns="76810" rIns="153619" bIns="76810" rtlCol="0" anchor="ctr">
            <a:noAutofit/>
          </a:bodyPr>
          <a:lstStyle>
            <a:lvl1pPr>
              <a:defRPr lang="en-US" sz="4800" b="1" dirty="0">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marL="0" lvl="0" indent="0" algn="ctr">
              <a:buNone/>
            </a:pPr>
            <a:r>
              <a:rPr lang="en-US" dirty="0" smtClean="0"/>
              <a:t>CLICK TO EDIT HEADER MASTER TEXT STYLES</a:t>
            </a:r>
            <a:endParaRPr lang="en-US" dirty="0"/>
          </a:p>
        </p:txBody>
      </p:sp>
      <p:sp>
        <p:nvSpPr>
          <p:cNvPr id="21" name="Content Placeholder 2"/>
          <p:cNvSpPr>
            <a:spLocks noGrp="1"/>
          </p:cNvSpPr>
          <p:nvPr>
            <p:ph idx="21" hasCustomPrompt="1"/>
          </p:nvPr>
        </p:nvSpPr>
        <p:spPr>
          <a:xfrm>
            <a:off x="30073600" y="6380934"/>
            <a:ext cx="13189527" cy="1393912"/>
          </a:xfrm>
          <a:solidFill>
            <a:srgbClr val="0070C0"/>
          </a:solidFill>
          <a:ln w="19050">
            <a:solidFill>
              <a:srgbClr val="92D050"/>
            </a:solidFill>
          </a:ln>
          <a:effectLst>
            <a:outerShdw blurRad="50800" dist="38100" dir="2700000" algn="tl" rotWithShape="0">
              <a:prstClr val="black">
                <a:alpha val="40000"/>
              </a:prstClr>
            </a:outerShdw>
          </a:effectLst>
        </p:spPr>
        <p:txBody>
          <a:bodyPr vert="horz" lIns="153619" tIns="76810" rIns="153619" bIns="76810" rtlCol="0" anchor="ctr">
            <a:noAutofit/>
          </a:bodyPr>
          <a:lstStyle>
            <a:lvl1pPr>
              <a:defRPr lang="en-US" sz="4800" b="1" dirty="0">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marL="0" lvl="0" indent="0" algn="ctr">
              <a:buNone/>
            </a:pPr>
            <a:r>
              <a:rPr lang="en-US" dirty="0" smtClean="0"/>
              <a:t>CLICK TO EDIT HEADER MASTER TEXT STYLES</a:t>
            </a:r>
            <a:endParaRPr lang="en-US" dirty="0"/>
          </a:p>
        </p:txBody>
      </p:sp>
      <p:sp>
        <p:nvSpPr>
          <p:cNvPr id="22" name="Content Placeholder 2"/>
          <p:cNvSpPr>
            <a:spLocks noGrp="1"/>
          </p:cNvSpPr>
          <p:nvPr>
            <p:ph idx="22" hasCustomPrompt="1"/>
          </p:nvPr>
        </p:nvSpPr>
        <p:spPr>
          <a:xfrm>
            <a:off x="30073600" y="16031185"/>
            <a:ext cx="13189527" cy="1393912"/>
          </a:xfrm>
          <a:solidFill>
            <a:srgbClr val="0070C0"/>
          </a:solidFill>
          <a:ln w="19050">
            <a:solidFill>
              <a:srgbClr val="92D050"/>
            </a:solidFill>
          </a:ln>
          <a:effectLst>
            <a:outerShdw blurRad="50800" dist="38100" dir="2700000" algn="tl" rotWithShape="0">
              <a:prstClr val="black">
                <a:alpha val="40000"/>
              </a:prstClr>
            </a:outerShdw>
          </a:effectLst>
        </p:spPr>
        <p:txBody>
          <a:bodyPr vert="horz" lIns="153619" tIns="76810" rIns="153619" bIns="76810" rtlCol="0" anchor="ctr">
            <a:noAutofit/>
          </a:bodyPr>
          <a:lstStyle>
            <a:lvl1pPr>
              <a:defRPr lang="en-US" sz="4800" b="1" dirty="0">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marL="0" lvl="0" indent="0" algn="ctr">
              <a:buNone/>
            </a:pPr>
            <a:r>
              <a:rPr lang="en-US" dirty="0" smtClean="0"/>
              <a:t>CLICK TO EDIT HEADER MASTER TEXT STYLES</a:t>
            </a:r>
            <a:endParaRPr lang="en-US" dirty="0"/>
          </a:p>
        </p:txBody>
      </p:sp>
    </p:spTree>
    <p:extLst>
      <p:ext uri="{BB962C8B-B14F-4D97-AF65-F5344CB8AC3E}">
        <p14:creationId xmlns:p14="http://schemas.microsoft.com/office/powerpoint/2010/main" val="143167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19"/>
            <a:ext cx="37307520" cy="6537960"/>
          </a:xfrm>
        </p:spPr>
        <p:txBody>
          <a:bodyPr anchor="t"/>
          <a:lstStyle>
            <a:lvl1pPr algn="l">
              <a:defRPr sz="67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7"/>
            <a:ext cx="37307520" cy="7200900"/>
          </a:xfrm>
        </p:spPr>
        <p:txBody>
          <a:bodyPr anchor="b"/>
          <a:lstStyle>
            <a:lvl1pPr marL="0" indent="0">
              <a:buNone/>
              <a:defRPr sz="3400">
                <a:solidFill>
                  <a:schemeClr val="tx1">
                    <a:tint val="75000"/>
                  </a:schemeClr>
                </a:solidFill>
              </a:defRPr>
            </a:lvl1pPr>
            <a:lvl2pPr marL="768096" indent="0">
              <a:buNone/>
              <a:defRPr sz="3000">
                <a:solidFill>
                  <a:schemeClr val="tx1">
                    <a:tint val="75000"/>
                  </a:schemeClr>
                </a:solidFill>
              </a:defRPr>
            </a:lvl2pPr>
            <a:lvl3pPr marL="1536192" indent="0">
              <a:buNone/>
              <a:defRPr sz="2700">
                <a:solidFill>
                  <a:schemeClr val="tx1">
                    <a:tint val="75000"/>
                  </a:schemeClr>
                </a:solidFill>
              </a:defRPr>
            </a:lvl3pPr>
            <a:lvl4pPr marL="2304288" indent="0">
              <a:buNone/>
              <a:defRPr sz="2400">
                <a:solidFill>
                  <a:schemeClr val="tx1">
                    <a:tint val="75000"/>
                  </a:schemeClr>
                </a:solidFill>
              </a:defRPr>
            </a:lvl4pPr>
            <a:lvl5pPr marL="3072384" indent="0">
              <a:buNone/>
              <a:defRPr sz="2400">
                <a:solidFill>
                  <a:schemeClr val="tx1">
                    <a:tint val="75000"/>
                  </a:schemeClr>
                </a:solidFill>
              </a:defRPr>
            </a:lvl5pPr>
            <a:lvl6pPr marL="3840480" indent="0">
              <a:buNone/>
              <a:defRPr sz="2400">
                <a:solidFill>
                  <a:schemeClr val="tx1">
                    <a:tint val="75000"/>
                  </a:schemeClr>
                </a:solidFill>
              </a:defRPr>
            </a:lvl6pPr>
            <a:lvl7pPr marL="4608576" indent="0">
              <a:buNone/>
              <a:defRPr sz="2400">
                <a:solidFill>
                  <a:schemeClr val="tx1">
                    <a:tint val="75000"/>
                  </a:schemeClr>
                </a:solidFill>
              </a:defRPr>
            </a:lvl7pPr>
            <a:lvl8pPr marL="5376672" indent="0">
              <a:buNone/>
              <a:defRPr sz="2400">
                <a:solidFill>
                  <a:schemeClr val="tx1">
                    <a:tint val="75000"/>
                  </a:schemeClr>
                </a:solidFill>
              </a:defRPr>
            </a:lvl8pPr>
            <a:lvl9pPr marL="6144768"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30517-5A78-4CED-8B5A-0D34B5AB18ED}" type="datetimeFigureOut">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FF29C-7E52-4D52-BF78-B332D74B1AC1}" type="slidenum">
              <a:rPr lang="en-US" smtClean="0"/>
              <a:t>‹#›</a:t>
            </a:fld>
            <a:endParaRPr lang="en-US"/>
          </a:p>
        </p:txBody>
      </p:sp>
    </p:spTree>
    <p:extLst>
      <p:ext uri="{BB962C8B-B14F-4D97-AF65-F5344CB8AC3E}">
        <p14:creationId xmlns:p14="http://schemas.microsoft.com/office/powerpoint/2010/main" val="289064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59986" y="6141721"/>
            <a:ext cx="66789297" cy="17381219"/>
          </a:xfrm>
        </p:spPr>
        <p:txBody>
          <a:bodyPr/>
          <a:lstStyle>
            <a:lvl1pPr>
              <a:defRPr sz="4700"/>
            </a:lvl1pPr>
            <a:lvl2pPr>
              <a:defRPr sz="40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980802" y="6141721"/>
            <a:ext cx="66789302" cy="17381219"/>
          </a:xfrm>
        </p:spPr>
        <p:txBody>
          <a:bodyPr/>
          <a:lstStyle>
            <a:lvl1pPr>
              <a:defRPr sz="4700"/>
            </a:lvl1pPr>
            <a:lvl2pPr>
              <a:defRPr sz="40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B30517-5A78-4CED-8B5A-0D34B5AB18ED}" type="datetimeFigureOut">
              <a:rPr lang="en-US" smtClean="0"/>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FF29C-7E52-4D52-BF78-B332D74B1AC1}" type="slidenum">
              <a:rPr lang="en-US" smtClean="0"/>
              <a:t>‹#›</a:t>
            </a:fld>
            <a:endParaRPr lang="en-US"/>
          </a:p>
        </p:txBody>
      </p:sp>
    </p:spTree>
    <p:extLst>
      <p:ext uri="{BB962C8B-B14F-4D97-AF65-F5344CB8AC3E}">
        <p14:creationId xmlns:p14="http://schemas.microsoft.com/office/powerpoint/2010/main" val="146813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1"/>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2"/>
            <a:ext cx="19392902" cy="3070859"/>
          </a:xfrm>
        </p:spPr>
        <p:txBody>
          <a:bodyPr anchor="b"/>
          <a:lstStyle>
            <a:lvl1pPr marL="0" indent="0">
              <a:buNone/>
              <a:defRPr sz="4000" b="1"/>
            </a:lvl1pPr>
            <a:lvl2pPr marL="768096" indent="0">
              <a:buNone/>
              <a:defRPr sz="3400" b="1"/>
            </a:lvl2pPr>
            <a:lvl3pPr marL="1536192" indent="0">
              <a:buNone/>
              <a:defRPr sz="3000" b="1"/>
            </a:lvl3pPr>
            <a:lvl4pPr marL="2304288" indent="0">
              <a:buNone/>
              <a:defRPr sz="2700" b="1"/>
            </a:lvl4pPr>
            <a:lvl5pPr marL="3072384" indent="0">
              <a:buNone/>
              <a:defRPr sz="2700" b="1"/>
            </a:lvl5pPr>
            <a:lvl6pPr marL="3840480" indent="0">
              <a:buNone/>
              <a:defRPr sz="2700" b="1"/>
            </a:lvl6pPr>
            <a:lvl7pPr marL="4608576" indent="0">
              <a:buNone/>
              <a:defRPr sz="2700" b="1"/>
            </a:lvl7pPr>
            <a:lvl8pPr marL="5376672" indent="0">
              <a:buNone/>
              <a:defRPr sz="2700" b="1"/>
            </a:lvl8pPr>
            <a:lvl9pPr marL="6144768" indent="0">
              <a:buNone/>
              <a:defRPr sz="27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2" cy="18966181"/>
          </a:xfrm>
        </p:spPr>
        <p:txBody>
          <a:bodyPr/>
          <a:lstStyle>
            <a:lvl1pPr>
              <a:defRPr sz="4000"/>
            </a:lvl1pPr>
            <a:lvl2pPr>
              <a:defRPr sz="34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2"/>
            <a:ext cx="19400521" cy="3070859"/>
          </a:xfrm>
        </p:spPr>
        <p:txBody>
          <a:bodyPr anchor="b"/>
          <a:lstStyle>
            <a:lvl1pPr marL="0" indent="0">
              <a:buNone/>
              <a:defRPr sz="4000" b="1"/>
            </a:lvl1pPr>
            <a:lvl2pPr marL="768096" indent="0">
              <a:buNone/>
              <a:defRPr sz="3400" b="1"/>
            </a:lvl2pPr>
            <a:lvl3pPr marL="1536192" indent="0">
              <a:buNone/>
              <a:defRPr sz="3000" b="1"/>
            </a:lvl3pPr>
            <a:lvl4pPr marL="2304288" indent="0">
              <a:buNone/>
              <a:defRPr sz="2700" b="1"/>
            </a:lvl4pPr>
            <a:lvl5pPr marL="3072384" indent="0">
              <a:buNone/>
              <a:defRPr sz="2700" b="1"/>
            </a:lvl5pPr>
            <a:lvl6pPr marL="3840480" indent="0">
              <a:buNone/>
              <a:defRPr sz="2700" b="1"/>
            </a:lvl6pPr>
            <a:lvl7pPr marL="4608576" indent="0">
              <a:buNone/>
              <a:defRPr sz="2700" b="1"/>
            </a:lvl7pPr>
            <a:lvl8pPr marL="5376672" indent="0">
              <a:buNone/>
              <a:defRPr sz="2700" b="1"/>
            </a:lvl8pPr>
            <a:lvl9pPr marL="6144768" indent="0">
              <a:buNone/>
              <a:defRPr sz="2700" b="1"/>
            </a:lvl9pPr>
          </a:lstStyle>
          <a:p>
            <a:pPr lvl="0"/>
            <a:r>
              <a:rPr lang="en-US" smtClean="0"/>
              <a:t>Click to edit Master text styles</a:t>
            </a:r>
          </a:p>
        </p:txBody>
      </p:sp>
      <p:sp>
        <p:nvSpPr>
          <p:cNvPr id="6" name="Content Placeholder 5"/>
          <p:cNvSpPr>
            <a:spLocks noGrp="1"/>
          </p:cNvSpPr>
          <p:nvPr>
            <p:ph sz="quarter" idx="4"/>
          </p:nvPr>
        </p:nvSpPr>
        <p:spPr>
          <a:xfrm>
            <a:off x="22296123" y="10439401"/>
            <a:ext cx="19400521" cy="18966181"/>
          </a:xfrm>
        </p:spPr>
        <p:txBody>
          <a:bodyPr/>
          <a:lstStyle>
            <a:lvl1pPr>
              <a:defRPr sz="4000"/>
            </a:lvl1pPr>
            <a:lvl2pPr>
              <a:defRPr sz="34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B30517-5A78-4CED-8B5A-0D34B5AB18ED}" type="datetimeFigureOut">
              <a:rPr lang="en-US" smtClean="0"/>
              <a:t>8/22/2017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FF29C-7E52-4D52-BF78-B332D74B1AC1}" type="slidenum">
              <a:rPr lang="en-US" smtClean="0"/>
              <a:t>‹#›</a:t>
            </a:fld>
            <a:endParaRPr lang="en-US"/>
          </a:p>
        </p:txBody>
      </p:sp>
    </p:spTree>
    <p:extLst>
      <p:ext uri="{BB962C8B-B14F-4D97-AF65-F5344CB8AC3E}">
        <p14:creationId xmlns:p14="http://schemas.microsoft.com/office/powerpoint/2010/main" val="278758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B30517-5A78-4CED-8B5A-0D34B5AB18ED}" type="datetimeFigureOut">
              <a:rPr lang="en-US" smtClean="0"/>
              <a:t>8/22/2017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DFF29C-7E52-4D52-BF78-B332D74B1AC1}" type="slidenum">
              <a:rPr lang="en-US" smtClean="0"/>
              <a:t>‹#›</a:t>
            </a:fld>
            <a:endParaRPr lang="en-US"/>
          </a:p>
        </p:txBody>
      </p:sp>
    </p:spTree>
    <p:extLst>
      <p:ext uri="{BB962C8B-B14F-4D97-AF65-F5344CB8AC3E}">
        <p14:creationId xmlns:p14="http://schemas.microsoft.com/office/powerpoint/2010/main" val="180864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30517-5A78-4CED-8B5A-0D34B5AB18ED}" type="datetimeFigureOut">
              <a:rPr lang="en-US" smtClean="0"/>
              <a:t>8/22/2017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DFF29C-7E52-4D52-BF78-B332D74B1AC1}" type="slidenum">
              <a:rPr lang="en-US" smtClean="0"/>
              <a:t>‹#›</a:t>
            </a:fld>
            <a:endParaRPr lang="en-US"/>
          </a:p>
        </p:txBody>
      </p:sp>
    </p:spTree>
    <p:extLst>
      <p:ext uri="{BB962C8B-B14F-4D97-AF65-F5344CB8AC3E}">
        <p14:creationId xmlns:p14="http://schemas.microsoft.com/office/powerpoint/2010/main" val="301858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39"/>
            <a:ext cx="14439903" cy="5577840"/>
          </a:xfrm>
        </p:spPr>
        <p:txBody>
          <a:bodyPr anchor="b"/>
          <a:lstStyle>
            <a:lvl1pPr algn="l">
              <a:defRPr sz="3400" b="1"/>
            </a:lvl1pPr>
          </a:lstStyle>
          <a:p>
            <a:r>
              <a:rPr lang="en-US" smtClean="0"/>
              <a:t>Click to edit Master title style</a:t>
            </a:r>
            <a:endParaRPr lang="en-US"/>
          </a:p>
        </p:txBody>
      </p:sp>
      <p:sp>
        <p:nvSpPr>
          <p:cNvPr id="3" name="Content Placeholder 2"/>
          <p:cNvSpPr>
            <a:spLocks noGrp="1"/>
          </p:cNvSpPr>
          <p:nvPr>
            <p:ph idx="1"/>
          </p:nvPr>
        </p:nvSpPr>
        <p:spPr>
          <a:xfrm>
            <a:off x="17160241" y="1310647"/>
            <a:ext cx="24536400" cy="28094940"/>
          </a:xfrm>
        </p:spPr>
        <p:txBody>
          <a:bodyPr/>
          <a:lstStyle>
            <a:lvl1pPr>
              <a:defRPr sz="5400"/>
            </a:lvl1pPr>
            <a:lvl2pPr>
              <a:defRPr sz="4700"/>
            </a:lvl2pPr>
            <a:lvl3pPr>
              <a:defRPr sz="40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7"/>
            <a:ext cx="14439903" cy="22517100"/>
          </a:xfrm>
        </p:spPr>
        <p:txBody>
          <a:bodyPr/>
          <a:lstStyle>
            <a:lvl1pPr marL="0" indent="0">
              <a:buNone/>
              <a:defRPr sz="2400"/>
            </a:lvl1pPr>
            <a:lvl2pPr marL="768096" indent="0">
              <a:buNone/>
              <a:defRPr sz="2000"/>
            </a:lvl2pPr>
            <a:lvl3pPr marL="1536192" indent="0">
              <a:buNone/>
              <a:defRPr sz="1700"/>
            </a:lvl3pPr>
            <a:lvl4pPr marL="2304288" indent="0">
              <a:buNone/>
              <a:defRPr sz="1500"/>
            </a:lvl4pPr>
            <a:lvl5pPr marL="3072384" indent="0">
              <a:buNone/>
              <a:defRPr sz="1500"/>
            </a:lvl5pPr>
            <a:lvl6pPr marL="3840480" indent="0">
              <a:buNone/>
              <a:defRPr sz="1500"/>
            </a:lvl6pPr>
            <a:lvl7pPr marL="4608576" indent="0">
              <a:buNone/>
              <a:defRPr sz="1500"/>
            </a:lvl7pPr>
            <a:lvl8pPr marL="5376672" indent="0">
              <a:buNone/>
              <a:defRPr sz="1500"/>
            </a:lvl8pPr>
            <a:lvl9pPr marL="6144768"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30517-5A78-4CED-8B5A-0D34B5AB18ED}" type="datetimeFigureOut">
              <a:rPr lang="en-US" smtClean="0"/>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FF29C-7E52-4D52-BF78-B332D74B1AC1}" type="slidenum">
              <a:rPr lang="en-US" smtClean="0"/>
              <a:t>‹#›</a:t>
            </a:fld>
            <a:endParaRPr lang="en-US"/>
          </a:p>
        </p:txBody>
      </p:sp>
    </p:spTree>
    <p:extLst>
      <p:ext uri="{BB962C8B-B14F-4D97-AF65-F5344CB8AC3E}">
        <p14:creationId xmlns:p14="http://schemas.microsoft.com/office/powerpoint/2010/main" val="166828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0"/>
          </a:xfrm>
        </p:spPr>
        <p:txBody>
          <a:bodyPr anchor="b"/>
          <a:lstStyle>
            <a:lvl1pPr algn="l">
              <a:defRPr sz="34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1"/>
            <a:ext cx="26334720" cy="19751040"/>
          </a:xfrm>
        </p:spPr>
        <p:txBody>
          <a:bodyPr/>
          <a:lstStyle>
            <a:lvl1pPr marL="0" indent="0">
              <a:buNone/>
              <a:defRPr sz="5400"/>
            </a:lvl1pPr>
            <a:lvl2pPr marL="768096" indent="0">
              <a:buNone/>
              <a:defRPr sz="4700"/>
            </a:lvl2pPr>
            <a:lvl3pPr marL="1536192" indent="0">
              <a:buNone/>
              <a:defRPr sz="4000"/>
            </a:lvl3pPr>
            <a:lvl4pPr marL="2304288" indent="0">
              <a:buNone/>
              <a:defRPr sz="3400"/>
            </a:lvl4pPr>
            <a:lvl5pPr marL="3072384" indent="0">
              <a:buNone/>
              <a:defRPr sz="3400"/>
            </a:lvl5pPr>
            <a:lvl6pPr marL="3840480" indent="0">
              <a:buNone/>
              <a:defRPr sz="3400"/>
            </a:lvl6pPr>
            <a:lvl7pPr marL="4608576" indent="0">
              <a:buNone/>
              <a:defRPr sz="3400"/>
            </a:lvl7pPr>
            <a:lvl8pPr marL="5376672" indent="0">
              <a:buNone/>
              <a:defRPr sz="3400"/>
            </a:lvl8pPr>
            <a:lvl9pPr marL="6144768" indent="0">
              <a:buNone/>
              <a:defRPr sz="3400"/>
            </a:lvl9pPr>
          </a:lstStyle>
          <a:p>
            <a:endParaRPr lang="en-US"/>
          </a:p>
        </p:txBody>
      </p:sp>
      <p:sp>
        <p:nvSpPr>
          <p:cNvPr id="4" name="Text Placeholder 3"/>
          <p:cNvSpPr>
            <a:spLocks noGrp="1"/>
          </p:cNvSpPr>
          <p:nvPr>
            <p:ph type="body" sz="half" idx="2"/>
          </p:nvPr>
        </p:nvSpPr>
        <p:spPr>
          <a:xfrm>
            <a:off x="8602982" y="25763221"/>
            <a:ext cx="26334720" cy="3863340"/>
          </a:xfrm>
        </p:spPr>
        <p:txBody>
          <a:bodyPr/>
          <a:lstStyle>
            <a:lvl1pPr marL="0" indent="0">
              <a:buNone/>
              <a:defRPr sz="2400"/>
            </a:lvl1pPr>
            <a:lvl2pPr marL="768096" indent="0">
              <a:buNone/>
              <a:defRPr sz="2000"/>
            </a:lvl2pPr>
            <a:lvl3pPr marL="1536192" indent="0">
              <a:buNone/>
              <a:defRPr sz="1700"/>
            </a:lvl3pPr>
            <a:lvl4pPr marL="2304288" indent="0">
              <a:buNone/>
              <a:defRPr sz="1500"/>
            </a:lvl4pPr>
            <a:lvl5pPr marL="3072384" indent="0">
              <a:buNone/>
              <a:defRPr sz="1500"/>
            </a:lvl5pPr>
            <a:lvl6pPr marL="3840480" indent="0">
              <a:buNone/>
              <a:defRPr sz="1500"/>
            </a:lvl6pPr>
            <a:lvl7pPr marL="4608576" indent="0">
              <a:buNone/>
              <a:defRPr sz="1500"/>
            </a:lvl7pPr>
            <a:lvl8pPr marL="5376672" indent="0">
              <a:buNone/>
              <a:defRPr sz="1500"/>
            </a:lvl8pPr>
            <a:lvl9pPr marL="6144768"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30517-5A78-4CED-8B5A-0D34B5AB18ED}" type="datetimeFigureOut">
              <a:rPr lang="en-US" smtClean="0"/>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FF29C-7E52-4D52-BF78-B332D74B1AC1}" type="slidenum">
              <a:rPr lang="en-US" smtClean="0"/>
              <a:t>‹#›</a:t>
            </a:fld>
            <a:endParaRPr lang="en-US"/>
          </a:p>
        </p:txBody>
      </p:sp>
    </p:spTree>
    <p:extLst>
      <p:ext uri="{BB962C8B-B14F-4D97-AF65-F5344CB8AC3E}">
        <p14:creationId xmlns:p14="http://schemas.microsoft.com/office/powerpoint/2010/main" val="312496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1"/>
            <a:ext cx="39502080" cy="5486400"/>
          </a:xfrm>
          <a:prstGeom prst="rect">
            <a:avLst/>
          </a:prstGeom>
        </p:spPr>
        <p:txBody>
          <a:bodyPr vert="horz" lIns="153619" tIns="76810" rIns="153619" bIns="7681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7"/>
            <a:ext cx="39502080" cy="21724619"/>
          </a:xfrm>
          <a:prstGeom prst="rect">
            <a:avLst/>
          </a:prstGeom>
        </p:spPr>
        <p:txBody>
          <a:bodyPr vert="horz" lIns="153619" tIns="76810" rIns="153619" bIns="7681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1"/>
          </a:xfrm>
          <a:prstGeom prst="rect">
            <a:avLst/>
          </a:prstGeom>
        </p:spPr>
        <p:txBody>
          <a:bodyPr vert="horz" lIns="153619" tIns="76810" rIns="153619" bIns="76810" rtlCol="0" anchor="ctr"/>
          <a:lstStyle>
            <a:lvl1pPr algn="l">
              <a:defRPr sz="2000">
                <a:solidFill>
                  <a:schemeClr val="tx1">
                    <a:tint val="75000"/>
                  </a:schemeClr>
                </a:solidFill>
              </a:defRPr>
            </a:lvl1pPr>
          </a:lstStyle>
          <a:p>
            <a:fld id="{93B30517-5A78-4CED-8B5A-0D34B5AB18ED}" type="datetimeFigureOut">
              <a:rPr lang="en-US" smtClean="0"/>
              <a:t>8/22/2017</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153619" tIns="76810" rIns="153619" bIns="76810"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153619" tIns="76810" rIns="153619" bIns="76810" rtlCol="0" anchor="ctr"/>
          <a:lstStyle>
            <a:lvl1pPr algn="r">
              <a:defRPr sz="2000">
                <a:solidFill>
                  <a:schemeClr val="tx1">
                    <a:tint val="75000"/>
                  </a:schemeClr>
                </a:solidFill>
              </a:defRPr>
            </a:lvl1pPr>
          </a:lstStyle>
          <a:p>
            <a:fld id="{4BDFF29C-7E52-4D52-BF78-B332D74B1AC1}" type="slidenum">
              <a:rPr lang="en-US" smtClean="0"/>
              <a:t>‹#›</a:t>
            </a:fld>
            <a:endParaRPr lang="en-US"/>
          </a:p>
        </p:txBody>
      </p:sp>
    </p:spTree>
    <p:extLst>
      <p:ext uri="{BB962C8B-B14F-4D97-AF65-F5344CB8AC3E}">
        <p14:creationId xmlns:p14="http://schemas.microsoft.com/office/powerpoint/2010/main" val="337425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36192" rtl="0" eaLnBrk="1" latinLnBrk="0" hangingPunct="1">
        <a:spcBef>
          <a:spcPct val="0"/>
        </a:spcBef>
        <a:buNone/>
        <a:defRPr sz="7400" kern="1200">
          <a:solidFill>
            <a:schemeClr val="tx1"/>
          </a:solidFill>
          <a:latin typeface="+mj-lt"/>
          <a:ea typeface="+mj-ea"/>
          <a:cs typeface="+mj-cs"/>
        </a:defRPr>
      </a:lvl1pPr>
    </p:titleStyle>
    <p:bodyStyle>
      <a:lvl1pPr marL="576072" indent="-576072" algn="l" defTabSz="1536192" rtl="0" eaLnBrk="1" latinLnBrk="0" hangingPunct="1">
        <a:spcBef>
          <a:spcPct val="20000"/>
        </a:spcBef>
        <a:buFont typeface="Arial" pitchFamily="34" charset="0"/>
        <a:buChar char="•"/>
        <a:defRPr sz="5400" kern="1200">
          <a:solidFill>
            <a:schemeClr val="tx1"/>
          </a:solidFill>
          <a:latin typeface="+mn-lt"/>
          <a:ea typeface="+mn-ea"/>
          <a:cs typeface="+mn-cs"/>
        </a:defRPr>
      </a:lvl1pPr>
      <a:lvl2pPr marL="1248156" indent="-480060" algn="l" defTabSz="1536192" rtl="0" eaLnBrk="1" latinLnBrk="0" hangingPunct="1">
        <a:spcBef>
          <a:spcPct val="20000"/>
        </a:spcBef>
        <a:buFont typeface="Arial" pitchFamily="34" charset="0"/>
        <a:buChar char="–"/>
        <a:defRPr sz="4700" kern="1200">
          <a:solidFill>
            <a:schemeClr val="tx1"/>
          </a:solidFill>
          <a:latin typeface="+mn-lt"/>
          <a:ea typeface="+mn-ea"/>
          <a:cs typeface="+mn-cs"/>
        </a:defRPr>
      </a:lvl2pPr>
      <a:lvl3pPr marL="1920240" indent="-384048" algn="l" defTabSz="1536192"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88336" indent="-384048" algn="l" defTabSz="1536192"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456432" indent="-384048" algn="l" defTabSz="1536192"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224528" indent="-384048" algn="l" defTabSz="1536192"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4992624" indent="-384048" algn="l" defTabSz="1536192"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760720" indent="-384048" algn="l" defTabSz="1536192"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28816" indent="-384048" algn="l" defTabSz="1536192"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n-US"/>
      </a:defPPr>
      <a:lvl1pPr marL="0" algn="l" defTabSz="1536192" rtl="0" eaLnBrk="1" latinLnBrk="0" hangingPunct="1">
        <a:defRPr sz="3000" kern="1200">
          <a:solidFill>
            <a:schemeClr val="tx1"/>
          </a:solidFill>
          <a:latin typeface="+mn-lt"/>
          <a:ea typeface="+mn-ea"/>
          <a:cs typeface="+mn-cs"/>
        </a:defRPr>
      </a:lvl1pPr>
      <a:lvl2pPr marL="768096" algn="l" defTabSz="1536192" rtl="0" eaLnBrk="1" latinLnBrk="0" hangingPunct="1">
        <a:defRPr sz="3000" kern="1200">
          <a:solidFill>
            <a:schemeClr val="tx1"/>
          </a:solidFill>
          <a:latin typeface="+mn-lt"/>
          <a:ea typeface="+mn-ea"/>
          <a:cs typeface="+mn-cs"/>
        </a:defRPr>
      </a:lvl2pPr>
      <a:lvl3pPr marL="1536192" algn="l" defTabSz="1536192" rtl="0" eaLnBrk="1" latinLnBrk="0" hangingPunct="1">
        <a:defRPr sz="3000" kern="1200">
          <a:solidFill>
            <a:schemeClr val="tx1"/>
          </a:solidFill>
          <a:latin typeface="+mn-lt"/>
          <a:ea typeface="+mn-ea"/>
          <a:cs typeface="+mn-cs"/>
        </a:defRPr>
      </a:lvl3pPr>
      <a:lvl4pPr marL="2304288" algn="l" defTabSz="1536192" rtl="0" eaLnBrk="1" latinLnBrk="0" hangingPunct="1">
        <a:defRPr sz="3000" kern="1200">
          <a:solidFill>
            <a:schemeClr val="tx1"/>
          </a:solidFill>
          <a:latin typeface="+mn-lt"/>
          <a:ea typeface="+mn-ea"/>
          <a:cs typeface="+mn-cs"/>
        </a:defRPr>
      </a:lvl4pPr>
      <a:lvl5pPr marL="3072384" algn="l" defTabSz="1536192" rtl="0" eaLnBrk="1" latinLnBrk="0" hangingPunct="1">
        <a:defRPr sz="3000" kern="1200">
          <a:solidFill>
            <a:schemeClr val="tx1"/>
          </a:solidFill>
          <a:latin typeface="+mn-lt"/>
          <a:ea typeface="+mn-ea"/>
          <a:cs typeface="+mn-cs"/>
        </a:defRPr>
      </a:lvl5pPr>
      <a:lvl6pPr marL="3840480" algn="l" defTabSz="1536192" rtl="0" eaLnBrk="1" latinLnBrk="0" hangingPunct="1">
        <a:defRPr sz="3000" kern="1200">
          <a:solidFill>
            <a:schemeClr val="tx1"/>
          </a:solidFill>
          <a:latin typeface="+mn-lt"/>
          <a:ea typeface="+mn-ea"/>
          <a:cs typeface="+mn-cs"/>
        </a:defRPr>
      </a:lvl6pPr>
      <a:lvl7pPr marL="4608576" algn="l" defTabSz="1536192" rtl="0" eaLnBrk="1" latinLnBrk="0" hangingPunct="1">
        <a:defRPr sz="3000" kern="1200">
          <a:solidFill>
            <a:schemeClr val="tx1"/>
          </a:solidFill>
          <a:latin typeface="+mn-lt"/>
          <a:ea typeface="+mn-ea"/>
          <a:cs typeface="+mn-cs"/>
        </a:defRPr>
      </a:lvl7pPr>
      <a:lvl8pPr marL="5376672" algn="l" defTabSz="1536192" rtl="0" eaLnBrk="1" latinLnBrk="0" hangingPunct="1">
        <a:defRPr sz="3000" kern="1200">
          <a:solidFill>
            <a:schemeClr val="tx1"/>
          </a:solidFill>
          <a:latin typeface="+mn-lt"/>
          <a:ea typeface="+mn-ea"/>
          <a:cs typeface="+mn-cs"/>
        </a:defRPr>
      </a:lvl8pPr>
      <a:lvl9pPr marL="6144768" algn="l" defTabSz="1536192"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56" y="167614"/>
            <a:ext cx="42443610" cy="2231763"/>
          </a:xfrm>
        </p:spPr>
        <p:txBody>
          <a:bodyPr>
            <a:normAutofit/>
          </a:bodyPr>
          <a:lstStyle/>
          <a:p>
            <a:r>
              <a:rPr lang="en-US" sz="8000" dirty="0" smtClean="0"/>
              <a:t>Managing Variances In </a:t>
            </a:r>
            <a:r>
              <a:rPr lang="en-US" sz="8000" dirty="0"/>
              <a:t>t</a:t>
            </a:r>
            <a:r>
              <a:rPr lang="en-US" sz="8000" dirty="0" smtClean="0"/>
              <a:t>he Revenue Cycle to Lower Accounts Receivable</a:t>
            </a:r>
            <a:endParaRPr lang="en-US" sz="8000" dirty="0"/>
          </a:p>
        </p:txBody>
      </p:sp>
      <p:sp>
        <p:nvSpPr>
          <p:cNvPr id="3" name="Content Placeholder 2"/>
          <p:cNvSpPr>
            <a:spLocks noGrp="1"/>
          </p:cNvSpPr>
          <p:nvPr>
            <p:ph idx="1"/>
          </p:nvPr>
        </p:nvSpPr>
        <p:spPr>
          <a:xfrm>
            <a:off x="776898" y="7425889"/>
            <a:ext cx="13326837" cy="6719249"/>
          </a:xfrm>
        </p:spPr>
        <p:txBody>
          <a:bodyPr>
            <a:noAutofit/>
          </a:bodyPr>
          <a:lstStyle/>
          <a:p>
            <a:pPr marL="0" lvl="2" indent="0">
              <a:buNone/>
            </a:pPr>
            <a:r>
              <a:rPr lang="en-US" sz="4400" dirty="0"/>
              <a:t>A</a:t>
            </a:r>
            <a:r>
              <a:rPr lang="en-US" sz="4400" dirty="0" smtClean="0"/>
              <a:t>ccounts </a:t>
            </a:r>
            <a:r>
              <a:rPr lang="en-US" sz="4400" dirty="0"/>
              <a:t>R</a:t>
            </a:r>
            <a:r>
              <a:rPr lang="en-US" sz="4400" dirty="0" smtClean="0"/>
              <a:t>eceivable (A/R) consists of the amounts due to the hospital for services rendered. Managing exceptions in the revenue cycle assists in reducing variances and expediting payments. The purpose of this project is to identify common issues in the </a:t>
            </a:r>
            <a:r>
              <a:rPr lang="en-US" sz="4400" dirty="0"/>
              <a:t>r</a:t>
            </a:r>
            <a:r>
              <a:rPr lang="en-US" sz="4400" dirty="0" smtClean="0"/>
              <a:t>evenue cycle, offer recommendations for resolutions, and analyze their direct impact on the A/R. This </a:t>
            </a:r>
            <a:r>
              <a:rPr lang="en-US" sz="4400" dirty="0"/>
              <a:t>project will highlight contractual considerations for three primary insurance provider </a:t>
            </a:r>
            <a:r>
              <a:rPr lang="en-US" sz="4400" dirty="0" smtClean="0"/>
              <a:t>types; Blues, Commercial, and Medicare.</a:t>
            </a:r>
            <a:endParaRPr lang="en-US" sz="4400" dirty="0"/>
          </a:p>
          <a:p>
            <a:pPr marL="0" lvl="2" indent="0">
              <a:buNone/>
            </a:pPr>
            <a:endParaRPr lang="en-US" sz="4400" dirty="0"/>
          </a:p>
        </p:txBody>
      </p:sp>
      <p:sp>
        <p:nvSpPr>
          <p:cNvPr id="5" name="Content Placeholder 4"/>
          <p:cNvSpPr>
            <a:spLocks noGrp="1"/>
          </p:cNvSpPr>
          <p:nvPr>
            <p:ph idx="13"/>
          </p:nvPr>
        </p:nvSpPr>
        <p:spPr>
          <a:xfrm>
            <a:off x="15470595" y="7227521"/>
            <a:ext cx="13180601" cy="25690879"/>
          </a:xfrm>
        </p:spPr>
        <p:txBody>
          <a:bodyPr/>
          <a:lstStyle/>
          <a:p>
            <a:pPr marL="1048132" lvl="1" indent="0">
              <a:buNone/>
            </a:pPr>
            <a:endParaRPr lang="en-US" sz="3600" dirty="0" smtClean="0">
              <a:latin typeface="Arial" panose="020B0604020202020204" pitchFamily="34" charset="0"/>
            </a:endParaRPr>
          </a:p>
          <a:p>
            <a:pPr marL="488062" lvl="1" indent="-488062">
              <a:buFont typeface="Arial" pitchFamily="34" charset="0"/>
              <a:buChar char="•"/>
            </a:pPr>
            <a:r>
              <a:rPr lang="en-US" sz="4000" dirty="0" smtClean="0">
                <a:latin typeface="Arial" panose="020B0604020202020204" pitchFamily="34" charset="0"/>
              </a:rPr>
              <a:t>The revenue cycle is defined as “All administrative and clinical functions that contribute to the capture, management, and collection of patient service revenue.“</a:t>
            </a:r>
            <a:r>
              <a:rPr lang="en-US" sz="4000" baseline="-25000" dirty="0">
                <a:latin typeface="Arial" panose="020B0604020202020204" pitchFamily="34" charset="0"/>
              </a:rPr>
              <a:t>2</a:t>
            </a:r>
            <a:endParaRPr lang="en-US" sz="4000" baseline="-25000" dirty="0" smtClean="0">
              <a:latin typeface="Arial" panose="020B0604020202020204" pitchFamily="34" charset="0"/>
            </a:endParaRPr>
          </a:p>
          <a:p>
            <a:pPr marL="488062" lvl="1" indent="-488062">
              <a:buFont typeface="Arial" pitchFamily="34" charset="0"/>
              <a:buChar char="•"/>
            </a:pPr>
            <a:r>
              <a:rPr lang="en-US" sz="4000" dirty="0" smtClean="0">
                <a:latin typeface="Arial" panose="020B0604020202020204" pitchFamily="34" charset="0"/>
              </a:rPr>
              <a:t>Key steps in the revenue cycle are the registration process, coding and charge entry, claim review, payment processing, and patient statement.</a:t>
            </a:r>
          </a:p>
          <a:p>
            <a:pPr marL="1152144" lvl="2" indent="-488062"/>
            <a:r>
              <a:rPr lang="en-US" sz="3200" dirty="0" smtClean="0"/>
              <a:t>These steps encompass generating a bill, defining expected reimbursement, posting payments, and the account closes with successful completion of the collection process.</a:t>
            </a:r>
          </a:p>
          <a:p>
            <a:pPr marL="488062" lvl="1" indent="-488062">
              <a:buFont typeface="Arial" pitchFamily="34" charset="0"/>
              <a:buChar char="•"/>
            </a:pPr>
            <a:endParaRPr lang="en-US" sz="4000" dirty="0">
              <a:latin typeface="Arial" panose="020B0604020202020204" pitchFamily="34" charset="0"/>
            </a:endParaRPr>
          </a:p>
          <a:p>
            <a:pPr marL="488062" lvl="1" indent="-488062">
              <a:buFont typeface="Arial" pitchFamily="34" charset="0"/>
              <a:buChar char="•"/>
            </a:pPr>
            <a:endParaRPr lang="en-US" sz="4000" dirty="0" smtClean="0">
              <a:latin typeface="Arial" panose="020B0604020202020204" pitchFamily="34" charset="0"/>
            </a:endParaRPr>
          </a:p>
          <a:p>
            <a:pPr marL="488062" lvl="1" indent="-488062">
              <a:buFont typeface="Arial" pitchFamily="34" charset="0"/>
              <a:buChar char="•"/>
            </a:pPr>
            <a:endParaRPr lang="en-US" sz="4000" b="1" dirty="0">
              <a:latin typeface="Arial" panose="020B0604020202020204" pitchFamily="34" charset="0"/>
            </a:endParaRPr>
          </a:p>
          <a:p>
            <a:pPr marL="0" lvl="1" indent="0">
              <a:buNone/>
            </a:pPr>
            <a:endParaRPr lang="en-US" sz="4000" b="1" dirty="0">
              <a:latin typeface="Arial" panose="020B0604020202020204" pitchFamily="34" charset="0"/>
            </a:endParaRPr>
          </a:p>
          <a:p>
            <a:pPr marL="488062" lvl="1" indent="-488062">
              <a:buFont typeface="Arial" pitchFamily="34" charset="0"/>
              <a:buChar char="•"/>
            </a:pPr>
            <a:endParaRPr lang="en-US" sz="4000" b="1" dirty="0" smtClean="0">
              <a:latin typeface="Arial" panose="020B0604020202020204" pitchFamily="34" charset="0"/>
            </a:endParaRPr>
          </a:p>
          <a:p>
            <a:pPr marL="488062" lvl="1" indent="-488062">
              <a:buFont typeface="Arial" pitchFamily="34" charset="0"/>
              <a:buChar char="•"/>
            </a:pPr>
            <a:endParaRPr lang="en-US" sz="4000" b="1" dirty="0">
              <a:latin typeface="Arial" panose="020B0604020202020204" pitchFamily="34" charset="0"/>
            </a:endParaRPr>
          </a:p>
          <a:p>
            <a:pPr marL="488062" lvl="1" indent="-488062">
              <a:buFont typeface="Arial" pitchFamily="34" charset="0"/>
              <a:buChar char="•"/>
            </a:pPr>
            <a:endParaRPr lang="en-US" sz="4000" b="1" dirty="0" smtClean="0">
              <a:latin typeface="Arial" panose="020B0604020202020204" pitchFamily="34" charset="0"/>
            </a:endParaRPr>
          </a:p>
          <a:p>
            <a:pPr marL="0" lvl="1" indent="0">
              <a:buNone/>
            </a:pPr>
            <a:endParaRPr lang="en-US" sz="4000" b="1" dirty="0" smtClean="0">
              <a:latin typeface="Arial" panose="020B0604020202020204" pitchFamily="34" charset="0"/>
            </a:endParaRPr>
          </a:p>
          <a:p>
            <a:pPr marL="488062" lvl="1" indent="-488062">
              <a:buFont typeface="Arial" pitchFamily="34" charset="0"/>
              <a:buChar char="•"/>
            </a:pPr>
            <a:r>
              <a:rPr lang="en-US" sz="4000" dirty="0" smtClean="0">
                <a:latin typeface="Arial" panose="020B0604020202020204" pitchFamily="34" charset="0"/>
              </a:rPr>
              <a:t>The revenue cycle is managed in the Epic platform, which contains the electronic medical record (EMR). Epic is a consolidated source of information and has tools to track the revenue cycle process.</a:t>
            </a:r>
          </a:p>
          <a:p>
            <a:pPr marL="1152144" lvl="2" indent="-488062"/>
            <a:r>
              <a:rPr lang="en-US" sz="3200" dirty="0" smtClean="0"/>
              <a:t>Epic is a source of truth for LVHN. </a:t>
            </a:r>
          </a:p>
          <a:p>
            <a:pPr lvl="1"/>
            <a:endParaRPr lang="en-US" sz="3600" dirty="0" smtClean="0">
              <a:latin typeface="Arial" panose="020B0604020202020204" pitchFamily="34" charset="0"/>
            </a:endParaRPr>
          </a:p>
          <a:p>
            <a:pPr marL="0" indent="0">
              <a:buNone/>
            </a:pPr>
            <a:endParaRPr lang="en-US" sz="4000" b="1" dirty="0" smtClean="0"/>
          </a:p>
          <a:p>
            <a:endParaRPr lang="en-US" sz="4000" dirty="0" smtClean="0"/>
          </a:p>
          <a:p>
            <a:r>
              <a:rPr lang="en-US" sz="4000" dirty="0" smtClean="0"/>
              <a:t>When an error in the revenue cycle occurs a variance is then produced.</a:t>
            </a:r>
          </a:p>
          <a:p>
            <a:pPr lvl="1"/>
            <a:r>
              <a:rPr lang="en-US" sz="3200" dirty="0" smtClean="0">
                <a:latin typeface="Arial" panose="020B0604020202020204" pitchFamily="34" charset="0"/>
              </a:rPr>
              <a:t>A variance is a deviation in the expected reimbursement rate. </a:t>
            </a:r>
          </a:p>
          <a:p>
            <a:pPr lvl="1"/>
            <a:r>
              <a:rPr lang="en-US" sz="3200" dirty="0" smtClean="0">
                <a:latin typeface="Arial" panose="020B0604020202020204" pitchFamily="34" charset="0"/>
              </a:rPr>
              <a:t> </a:t>
            </a:r>
            <a:r>
              <a:rPr lang="en-US" sz="3200" dirty="0">
                <a:latin typeface="Arial" panose="020B0604020202020204" pitchFamily="34" charset="0"/>
              </a:rPr>
              <a:t>Different ways IBC, Aetna, and Medicare affect the billing process and </a:t>
            </a:r>
            <a:r>
              <a:rPr lang="en-US" sz="3200" dirty="0" smtClean="0">
                <a:latin typeface="Arial" panose="020B0604020202020204" pitchFamily="34" charset="0"/>
              </a:rPr>
              <a:t>root causes of the variances</a:t>
            </a:r>
            <a:r>
              <a:rPr lang="en-US" sz="3200" dirty="0">
                <a:latin typeface="Arial" panose="020B0604020202020204" pitchFamily="34" charset="0"/>
              </a:rPr>
              <a:t>:</a:t>
            </a:r>
            <a:r>
              <a:rPr lang="en-US" sz="3200" dirty="0" smtClean="0">
                <a:latin typeface="Arial" panose="020B0604020202020204" pitchFamily="34" charset="0"/>
              </a:rPr>
              <a:t> </a:t>
            </a:r>
            <a:r>
              <a:rPr lang="en-US" sz="3200" dirty="0">
                <a:latin typeface="Arial" panose="020B0604020202020204" pitchFamily="34" charset="0"/>
              </a:rPr>
              <a:t>(See figure </a:t>
            </a:r>
            <a:r>
              <a:rPr lang="en-US" sz="3200" dirty="0" smtClean="0">
                <a:latin typeface="Arial" panose="020B0604020202020204" pitchFamily="34" charset="0"/>
              </a:rPr>
              <a:t>2)</a:t>
            </a:r>
            <a:endParaRPr lang="en-US" sz="3200" dirty="0">
              <a:latin typeface="Arial" panose="020B0604020202020204" pitchFamily="34" charset="0"/>
            </a:endParaRPr>
          </a:p>
          <a:p>
            <a:endParaRPr lang="en-US" sz="4000" b="1" dirty="0" smtClean="0"/>
          </a:p>
          <a:p>
            <a:endParaRPr lang="en-US" sz="4000" b="1" dirty="0" smtClean="0"/>
          </a:p>
          <a:p>
            <a:endParaRPr lang="en-US" sz="4000" b="1" dirty="0" smtClean="0"/>
          </a:p>
          <a:p>
            <a:endParaRPr lang="en-US" sz="4000" b="1" dirty="0" smtClean="0"/>
          </a:p>
          <a:p>
            <a:endParaRPr lang="en-US" sz="4000" b="1" dirty="0" smtClean="0"/>
          </a:p>
          <a:p>
            <a:pPr marL="1048132" lvl="1" indent="0">
              <a:buNone/>
            </a:pPr>
            <a:endParaRPr lang="en-US" sz="3700" b="1" dirty="0" smtClean="0"/>
          </a:p>
          <a:p>
            <a:endParaRPr lang="en-US" sz="4000" b="1" dirty="0" smtClean="0"/>
          </a:p>
          <a:p>
            <a:endParaRPr lang="en-US" sz="4000" b="1" dirty="0" smtClean="0"/>
          </a:p>
          <a:p>
            <a:pPr marL="0" indent="0">
              <a:buNone/>
            </a:pPr>
            <a:endParaRPr lang="en-US" sz="4000" b="1" dirty="0" smtClean="0"/>
          </a:p>
          <a:p>
            <a:pPr marL="1048132" lvl="1" indent="0">
              <a:buNone/>
            </a:pPr>
            <a:endParaRPr lang="en-US" b="1" dirty="0" smtClean="0"/>
          </a:p>
          <a:p>
            <a:pPr marL="1048132" lvl="1" indent="0">
              <a:buNone/>
            </a:pPr>
            <a:endParaRPr lang="en-US" dirty="0" smtClean="0"/>
          </a:p>
        </p:txBody>
      </p:sp>
      <p:sp>
        <p:nvSpPr>
          <p:cNvPr id="7" name="Content Placeholder 6"/>
          <p:cNvSpPr>
            <a:spLocks noGrp="1"/>
          </p:cNvSpPr>
          <p:nvPr>
            <p:ph idx="15"/>
          </p:nvPr>
        </p:nvSpPr>
        <p:spPr>
          <a:xfrm>
            <a:off x="154944" y="16910797"/>
            <a:ext cx="13752142" cy="15684357"/>
          </a:xfrm>
        </p:spPr>
        <p:txBody>
          <a:bodyPr>
            <a:noAutofit/>
          </a:bodyPr>
          <a:lstStyle/>
          <a:p>
            <a:pPr marL="1152144" lvl="2" indent="-488062"/>
            <a:endParaRPr lang="en-US" sz="3600" dirty="0" smtClean="0"/>
          </a:p>
          <a:p>
            <a:pPr marL="1152144" lvl="2" indent="-488062"/>
            <a:endParaRPr lang="en-US" sz="3600" dirty="0" smtClean="0"/>
          </a:p>
          <a:p>
            <a:pPr marL="1152144" lvl="2" indent="-488062"/>
            <a:endParaRPr lang="en-US" sz="3600" dirty="0" smtClean="0"/>
          </a:p>
          <a:p>
            <a:pPr marL="664082" lvl="2" indent="0">
              <a:buNone/>
            </a:pPr>
            <a:endParaRPr lang="en-US" sz="3600" dirty="0" smtClean="0"/>
          </a:p>
          <a:p>
            <a:pPr marL="488062" lvl="1" indent="-488062">
              <a:buFont typeface="Arial" pitchFamily="34" charset="0"/>
              <a:buChar char="•"/>
            </a:pPr>
            <a:endParaRPr lang="en-US" sz="3600" dirty="0" smtClean="0"/>
          </a:p>
        </p:txBody>
      </p:sp>
      <p:sp>
        <p:nvSpPr>
          <p:cNvPr id="9" name="Content Placeholder 8"/>
          <p:cNvSpPr>
            <a:spLocks noGrp="1"/>
          </p:cNvSpPr>
          <p:nvPr>
            <p:ph idx="17"/>
          </p:nvPr>
        </p:nvSpPr>
        <p:spPr>
          <a:xfrm>
            <a:off x="3357322" y="1233340"/>
            <a:ext cx="36449878" cy="6933198"/>
          </a:xfrm>
        </p:spPr>
        <p:txBody>
          <a:bodyPr>
            <a:normAutofit/>
          </a:bodyPr>
          <a:lstStyle/>
          <a:p>
            <a:endParaRPr lang="en-US" sz="5000" dirty="0" smtClean="0"/>
          </a:p>
          <a:p>
            <a:r>
              <a:rPr lang="en-US" sz="5000" dirty="0" smtClean="0"/>
              <a:t>Kirsten Hubler and Kirsten Mears</a:t>
            </a:r>
          </a:p>
          <a:p>
            <a:r>
              <a:rPr lang="en-US" sz="5000" dirty="0" smtClean="0"/>
              <a:t>Mentor: Donald Porter</a:t>
            </a:r>
          </a:p>
          <a:p>
            <a:endParaRPr lang="en-US" sz="5000" dirty="0" smtClean="0"/>
          </a:p>
          <a:p>
            <a:endParaRPr lang="en-US" sz="5000" dirty="0"/>
          </a:p>
        </p:txBody>
      </p:sp>
      <p:sp>
        <p:nvSpPr>
          <p:cNvPr id="10" name="Content Placeholder 9"/>
          <p:cNvSpPr>
            <a:spLocks noGrp="1"/>
          </p:cNvSpPr>
          <p:nvPr>
            <p:ph idx="18"/>
          </p:nvPr>
        </p:nvSpPr>
        <p:spPr>
          <a:xfrm>
            <a:off x="837324" y="5904956"/>
            <a:ext cx="13207997" cy="1393912"/>
          </a:xfrm>
        </p:spPr>
        <p:txBody>
          <a:bodyPr/>
          <a:lstStyle/>
          <a:p>
            <a:r>
              <a:rPr lang="en-US" sz="5400" dirty="0" smtClean="0"/>
              <a:t> INTRODUCTION</a:t>
            </a:r>
            <a:endParaRPr lang="en-US" sz="5400" dirty="0"/>
          </a:p>
        </p:txBody>
      </p:sp>
      <p:sp>
        <p:nvSpPr>
          <p:cNvPr id="11" name="Content Placeholder 10"/>
          <p:cNvSpPr>
            <a:spLocks noGrp="1"/>
          </p:cNvSpPr>
          <p:nvPr>
            <p:ph idx="19"/>
          </p:nvPr>
        </p:nvSpPr>
        <p:spPr>
          <a:xfrm>
            <a:off x="875775" y="14391544"/>
            <a:ext cx="13207997" cy="1393912"/>
          </a:xfrm>
        </p:spPr>
        <p:txBody>
          <a:bodyPr/>
          <a:lstStyle/>
          <a:p>
            <a:pPr marL="0" indent="0" algn="ctr">
              <a:buNone/>
            </a:pPr>
            <a:r>
              <a:rPr lang="en-US" sz="5400" dirty="0" smtClean="0"/>
              <a:t>ACCOUNTS RECEIVABLE </a:t>
            </a:r>
            <a:endParaRPr lang="en-US" sz="5400" dirty="0"/>
          </a:p>
        </p:txBody>
      </p:sp>
      <p:sp>
        <p:nvSpPr>
          <p:cNvPr id="12" name="Content Placeholder 11"/>
          <p:cNvSpPr>
            <a:spLocks noGrp="1"/>
          </p:cNvSpPr>
          <p:nvPr>
            <p:ph idx="20"/>
          </p:nvPr>
        </p:nvSpPr>
        <p:spPr>
          <a:xfrm>
            <a:off x="15436925" y="21743741"/>
            <a:ext cx="13189527" cy="1438406"/>
          </a:xfrm>
        </p:spPr>
        <p:txBody>
          <a:bodyPr/>
          <a:lstStyle/>
          <a:p>
            <a:pPr marL="0" indent="0" algn="ctr">
              <a:buNone/>
            </a:pPr>
            <a:r>
              <a:rPr lang="en-US" sz="5400" dirty="0" smtClean="0"/>
              <a:t>COMPARING VARIANCES</a:t>
            </a:r>
            <a:endParaRPr lang="en-US" sz="5400" dirty="0"/>
          </a:p>
        </p:txBody>
      </p:sp>
      <p:sp>
        <p:nvSpPr>
          <p:cNvPr id="13" name="Content Placeholder 12"/>
          <p:cNvSpPr>
            <a:spLocks noGrp="1"/>
          </p:cNvSpPr>
          <p:nvPr>
            <p:ph idx="21"/>
          </p:nvPr>
        </p:nvSpPr>
        <p:spPr>
          <a:xfrm>
            <a:off x="30475909" y="5833609"/>
            <a:ext cx="13189527" cy="1393912"/>
          </a:xfrm>
        </p:spPr>
        <p:txBody>
          <a:bodyPr/>
          <a:lstStyle/>
          <a:p>
            <a:pPr marL="0" indent="0" algn="ctr">
              <a:buNone/>
            </a:pPr>
            <a:r>
              <a:rPr lang="en-US" sz="5400" dirty="0" smtClean="0"/>
              <a:t>RESULTS</a:t>
            </a:r>
            <a:endParaRPr lang="en-US" sz="5400" dirty="0"/>
          </a:p>
        </p:txBody>
      </p:sp>
      <p:sp>
        <p:nvSpPr>
          <p:cNvPr id="14" name="Content Placeholder 13"/>
          <p:cNvSpPr>
            <a:spLocks noGrp="1"/>
          </p:cNvSpPr>
          <p:nvPr>
            <p:ph idx="22"/>
          </p:nvPr>
        </p:nvSpPr>
        <p:spPr>
          <a:xfrm>
            <a:off x="30475909" y="18679048"/>
            <a:ext cx="13189527" cy="1393912"/>
          </a:xfrm>
        </p:spPr>
        <p:txBody>
          <a:bodyPr/>
          <a:lstStyle/>
          <a:p>
            <a:pPr marL="0" indent="0" algn="ctr">
              <a:buNone/>
            </a:pPr>
            <a:r>
              <a:rPr lang="en-US" sz="5400" dirty="0" smtClean="0"/>
              <a:t>RECOMMENDATIONS</a:t>
            </a:r>
            <a:endParaRPr lang="en-US" sz="5400" dirty="0"/>
          </a:p>
        </p:txBody>
      </p:sp>
      <p:graphicFrame>
        <p:nvGraphicFramePr>
          <p:cNvPr id="18" name="Diagram 17"/>
          <p:cNvGraphicFramePr/>
          <p:nvPr>
            <p:extLst>
              <p:ext uri="{D42A27DB-BD31-4B8C-83A1-F6EECF244321}">
                <p14:modId xmlns:p14="http://schemas.microsoft.com/office/powerpoint/2010/main" val="468180522"/>
              </p:ext>
            </p:extLst>
          </p:nvPr>
        </p:nvGraphicFramePr>
        <p:xfrm>
          <a:off x="16941194" y="27191396"/>
          <a:ext cx="10212007" cy="4467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17811004" y="31658697"/>
            <a:ext cx="10414804" cy="707886"/>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Figure 2. Examine three insurance providers</a:t>
            </a:r>
            <a:r>
              <a:rPr lang="en-US" sz="4000" b="1" dirty="0" smtClean="0"/>
              <a:t>.</a:t>
            </a:r>
            <a:endParaRPr lang="en-US" sz="4000" b="1" dirty="0"/>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0348" y="22171880"/>
            <a:ext cx="6365510" cy="3349118"/>
          </a:xfrm>
          <a:prstGeom prst="rect">
            <a:avLst/>
          </a:prstGeom>
        </p:spPr>
      </p:pic>
      <p:sp>
        <p:nvSpPr>
          <p:cNvPr id="21" name="TextBox 20"/>
          <p:cNvSpPr txBox="1"/>
          <p:nvPr/>
        </p:nvSpPr>
        <p:spPr>
          <a:xfrm flipH="1">
            <a:off x="6529173" y="21522403"/>
            <a:ext cx="6838576"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Chart 1. Combined A/R Days</a:t>
            </a:r>
            <a:r>
              <a:rPr lang="en-US" sz="3200" b="1" baseline="-25000" dirty="0">
                <a:latin typeface="Arial" panose="020B0604020202020204" pitchFamily="34" charset="0"/>
                <a:cs typeface="Arial" panose="020B0604020202020204" pitchFamily="34" charset="0"/>
              </a:rPr>
              <a:t>1</a:t>
            </a:r>
          </a:p>
        </p:txBody>
      </p:sp>
      <p:sp>
        <p:nvSpPr>
          <p:cNvPr id="22" name="TextBox 21"/>
          <p:cNvSpPr txBox="1"/>
          <p:nvPr/>
        </p:nvSpPr>
        <p:spPr>
          <a:xfrm>
            <a:off x="-644991" y="26994508"/>
            <a:ext cx="7677091" cy="584775"/>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Chart 2.  Weekly History </a:t>
            </a:r>
            <a:endParaRPr lang="en-US" sz="3200" baseline="-25000" dirty="0">
              <a:latin typeface="Arial" panose="020B0604020202020204" pitchFamily="34" charset="0"/>
              <a:cs typeface="Arial" panose="020B0604020202020204" pitchFamily="34" charset="0"/>
            </a:endParaRPr>
          </a:p>
        </p:txBody>
      </p:sp>
      <p:sp>
        <p:nvSpPr>
          <p:cNvPr id="36" name="TextBox 35"/>
          <p:cNvSpPr txBox="1"/>
          <p:nvPr/>
        </p:nvSpPr>
        <p:spPr>
          <a:xfrm>
            <a:off x="29819073" y="20072960"/>
            <a:ext cx="14072127" cy="7478970"/>
          </a:xfrm>
          <a:prstGeom prst="rect">
            <a:avLst/>
          </a:prstGeom>
          <a:noFill/>
        </p:spPr>
        <p:txBody>
          <a:bodyPr wrap="square" rtlCol="0">
            <a:spAutoFit/>
          </a:bodyPr>
          <a:lstStyle/>
          <a:p>
            <a:pPr marL="571500" indent="-571500">
              <a:buFont typeface="Arial" panose="020B0604020202020204" pitchFamily="34" charset="0"/>
              <a:buChar char="•"/>
            </a:pPr>
            <a:endParaRPr lang="en-US" sz="4000" dirty="0" smtClean="0">
              <a:latin typeface="Arial" panose="020B0604020202020204" pitchFamily="34" charset="0"/>
              <a:cs typeface="Arial" panose="020B0604020202020204" pitchFamily="34" charset="0"/>
            </a:endParaRPr>
          </a:p>
          <a:p>
            <a:pPr marL="571500" lvl="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Coordinate and develop channels of communication in the PFS department to address and reduce administrative variances in order to isolate potential build enhancements </a:t>
            </a:r>
            <a:r>
              <a:rPr lang="en-US" sz="4000" dirty="0" smtClean="0">
                <a:latin typeface="Arial" panose="020B0604020202020204" pitchFamily="34" charset="0"/>
                <a:cs typeface="Arial" panose="020B0604020202020204" pitchFamily="34" charset="0"/>
              </a:rPr>
              <a:t>from </a:t>
            </a:r>
            <a:r>
              <a:rPr lang="en-US" sz="4000" dirty="0">
                <a:latin typeface="Arial" panose="020B0604020202020204" pitchFamily="34" charset="0"/>
                <a:cs typeface="Arial" panose="020B0604020202020204" pitchFamily="34" charset="0"/>
              </a:rPr>
              <a:t>true follow up issues.</a:t>
            </a:r>
          </a:p>
          <a:p>
            <a:pPr marL="571500" indent="-571500">
              <a:buFont typeface="Arial" panose="020B0604020202020204" pitchFamily="34" charset="0"/>
              <a:buChar char="•"/>
            </a:pPr>
            <a:endParaRPr lang="en-US" sz="40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000" dirty="0" smtClean="0">
                <a:latin typeface="Arial" panose="020B0604020202020204" pitchFamily="34" charset="0"/>
                <a:cs typeface="Arial" panose="020B0604020202020204" pitchFamily="34" charset="0"/>
              </a:rPr>
              <a:t>LVHN will continue to provide and develop educational resources as well as Revenue Quality Assurance (RQA) updates to implement proper registration skills.</a:t>
            </a:r>
          </a:p>
          <a:p>
            <a:pPr marL="571500" indent="-571500">
              <a:buFont typeface="Arial" panose="020B0604020202020204" pitchFamily="34" charset="0"/>
              <a:buChar char="•"/>
            </a:pPr>
            <a:endParaRPr lang="en-US" sz="40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000" dirty="0" smtClean="0">
                <a:latin typeface="Arial" panose="020B0604020202020204" pitchFamily="34" charset="0"/>
                <a:cs typeface="Arial" panose="020B0604020202020204" pitchFamily="34" charset="0"/>
              </a:rPr>
              <a:t>Continue to develop payor relationships to identify and resolve project and or multiple claim issues. </a:t>
            </a:r>
          </a:p>
        </p:txBody>
      </p:sp>
      <p:sp>
        <p:nvSpPr>
          <p:cNvPr id="24" name="Content Placeholder 10"/>
          <p:cNvSpPr txBox="1">
            <a:spLocks/>
          </p:cNvSpPr>
          <p:nvPr/>
        </p:nvSpPr>
        <p:spPr>
          <a:xfrm>
            <a:off x="15443200" y="5833609"/>
            <a:ext cx="13207997" cy="1393912"/>
          </a:xfrm>
          <a:prstGeom prst="rect">
            <a:avLst/>
          </a:prstGeom>
          <a:solidFill>
            <a:srgbClr val="0070C0"/>
          </a:solidFill>
          <a:ln w="19050">
            <a:solidFill>
              <a:srgbClr val="92D050"/>
            </a:solidFill>
          </a:ln>
          <a:effectLst>
            <a:outerShdw blurRad="50800" dist="38100" dir="2700000" algn="tl" rotWithShape="0">
              <a:prstClr val="black">
                <a:alpha val="40000"/>
              </a:prstClr>
            </a:outerShdw>
          </a:effectLst>
        </p:spPr>
        <p:txBody>
          <a:bodyPr vert="horz" lIns="153619" tIns="76810" rIns="153619" bIns="76810" rtlCol="0" anchor="ctr">
            <a:noAutofit/>
          </a:bodyPr>
          <a:lstStyle>
            <a:lvl1pPr marL="576072" indent="-576072" algn="l" defTabSz="1536192" rtl="0" eaLnBrk="1" latinLnBrk="0" hangingPunct="1">
              <a:spcBef>
                <a:spcPct val="20000"/>
              </a:spcBef>
              <a:buFont typeface="Arial" pitchFamily="34" charset="0"/>
              <a:buChar char="•"/>
              <a:defRPr lang="en-US" sz="4800" b="1" kern="1200"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vl2pPr marL="1248156" indent="-480060" algn="l" defTabSz="1536192" rtl="0" eaLnBrk="1" latinLnBrk="0" hangingPunct="1">
              <a:spcBef>
                <a:spcPct val="20000"/>
              </a:spcBef>
              <a:buFont typeface="Arial" pitchFamily="34" charset="0"/>
              <a:buChar char="–"/>
              <a:defRPr sz="4700" kern="1200">
                <a:solidFill>
                  <a:schemeClr val="tx1"/>
                </a:solidFill>
                <a:latin typeface="+mn-lt"/>
                <a:ea typeface="+mn-ea"/>
                <a:cs typeface="+mn-cs"/>
              </a:defRPr>
            </a:lvl2pPr>
            <a:lvl3pPr marL="1920240" indent="-384048" algn="l" defTabSz="1536192"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88336" indent="-384048" algn="l" defTabSz="1536192"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456432" indent="-384048" algn="l" defTabSz="1536192"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224528" indent="-384048" algn="l" defTabSz="1536192"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4992624" indent="-384048" algn="l" defTabSz="1536192"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760720" indent="-384048" algn="l" defTabSz="1536192"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28816" indent="-384048" algn="l" defTabSz="1536192"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0" indent="0" algn="ctr">
              <a:buFont typeface="Arial" pitchFamily="34" charset="0"/>
              <a:buNone/>
            </a:pPr>
            <a:r>
              <a:rPr lang="en-US" sz="5400" dirty="0" smtClean="0"/>
              <a:t>THE REVENUE CYCLE</a:t>
            </a:r>
            <a:endParaRPr lang="en-US" sz="5400" dirty="0"/>
          </a:p>
        </p:txBody>
      </p:sp>
      <p:pic>
        <p:nvPicPr>
          <p:cNvPr id="25" name="Picture 24" descr="Image result for revenue cycle"/>
          <p:cNvPicPr/>
          <p:nvPr/>
        </p:nvPicPr>
        <p:blipFill>
          <a:blip r:embed="rId8">
            <a:extLst>
              <a:ext uri="{28A0092B-C50C-407E-A947-70E740481C1C}">
                <a14:useLocalDpi xmlns:a14="http://schemas.microsoft.com/office/drawing/2010/main" val="0"/>
              </a:ext>
            </a:extLst>
          </a:blip>
          <a:srcRect/>
          <a:stretch>
            <a:fillRect/>
          </a:stretch>
        </p:blipFill>
        <p:spPr bwMode="auto">
          <a:xfrm>
            <a:off x="16439914" y="13774796"/>
            <a:ext cx="4892907" cy="4285887"/>
          </a:xfrm>
          <a:prstGeom prst="rect">
            <a:avLst/>
          </a:prstGeom>
          <a:noFill/>
          <a:ln>
            <a:noFill/>
          </a:ln>
        </p:spPr>
      </p:pic>
      <p:sp>
        <p:nvSpPr>
          <p:cNvPr id="27" name="TextBox 26"/>
          <p:cNvSpPr txBox="1"/>
          <p:nvPr/>
        </p:nvSpPr>
        <p:spPr>
          <a:xfrm>
            <a:off x="21517264" y="14629317"/>
            <a:ext cx="6105041"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Figure 1. The Revenue Cycle</a:t>
            </a:r>
            <a:r>
              <a:rPr lang="en-US" sz="3200" dirty="0" smtClean="0">
                <a:latin typeface="Arial" panose="020B0604020202020204" pitchFamily="34" charset="0"/>
                <a:cs typeface="Arial" panose="020B0604020202020204" pitchFamily="34" charset="0"/>
              </a:rPr>
              <a:t>.</a:t>
            </a:r>
            <a:r>
              <a:rPr lang="en-US" sz="3200" baseline="-25000" dirty="0">
                <a:latin typeface="Arial" panose="020B0604020202020204" pitchFamily="34" charset="0"/>
                <a:cs typeface="Arial" panose="020B0604020202020204" pitchFamily="34" charset="0"/>
              </a:rPr>
              <a:t>3</a:t>
            </a:r>
          </a:p>
        </p:txBody>
      </p:sp>
      <p:sp>
        <p:nvSpPr>
          <p:cNvPr id="30" name="TextBox 29"/>
          <p:cNvSpPr txBox="1"/>
          <p:nvPr/>
        </p:nvSpPr>
        <p:spPr>
          <a:xfrm>
            <a:off x="2565740" y="16594231"/>
            <a:ext cx="7382721" cy="3970318"/>
          </a:xfrm>
          <a:prstGeom prst="rect">
            <a:avLst/>
          </a:prstGeom>
          <a:noFill/>
        </p:spPr>
        <p:txBody>
          <a:bodyPr wrap="square" rtlCol="0">
            <a:spAutoFit/>
          </a:bodyPr>
          <a:lstStyle/>
          <a:p>
            <a:pPr marL="571500" indent="-571500">
              <a:buFont typeface="Arial" panose="020B0604020202020204" pitchFamily="34" charset="0"/>
              <a:buChar char="•"/>
            </a:pPr>
            <a:r>
              <a:rPr lang="en-US" sz="3600" i="1" dirty="0" smtClean="0">
                <a:latin typeface="Arial" panose="020B0604020202020204" pitchFamily="34" charset="0"/>
                <a:cs typeface="Arial" panose="020B0604020202020204" pitchFamily="34" charset="0"/>
              </a:rPr>
              <a:t> A/R trends at approximately $600 million gross for </a:t>
            </a:r>
            <a:r>
              <a:rPr lang="en-US" sz="3600" i="1" dirty="0">
                <a:latin typeface="Arial" panose="020B0604020202020204" pitchFamily="34" charset="0"/>
                <a:cs typeface="Arial" panose="020B0604020202020204" pitchFamily="34" charset="0"/>
              </a:rPr>
              <a:t>H</a:t>
            </a:r>
            <a:r>
              <a:rPr lang="en-US" sz="3600" i="1" dirty="0" smtClean="0">
                <a:latin typeface="Arial" panose="020B0604020202020204" pitchFamily="34" charset="0"/>
                <a:cs typeface="Arial" panose="020B0604020202020204" pitchFamily="34" charset="0"/>
              </a:rPr>
              <a:t>ospital Billing (HB).</a:t>
            </a:r>
          </a:p>
          <a:p>
            <a:pPr marL="571500" indent="-571500">
              <a:buFont typeface="Arial" panose="020B0604020202020204" pitchFamily="34" charset="0"/>
              <a:buChar char="•"/>
            </a:pPr>
            <a:r>
              <a:rPr lang="en-US" sz="3600" i="1" dirty="0" smtClean="0">
                <a:latin typeface="Arial" panose="020B0604020202020204" pitchFamily="34" charset="0"/>
                <a:cs typeface="Arial" panose="020B0604020202020204" pitchFamily="34" charset="0"/>
              </a:rPr>
              <a:t>Approximately 180 employees in Patient </a:t>
            </a:r>
            <a:r>
              <a:rPr lang="en-US" sz="3600" i="1" dirty="0">
                <a:latin typeface="Arial" panose="020B0604020202020204" pitchFamily="34" charset="0"/>
                <a:cs typeface="Arial" panose="020B0604020202020204" pitchFamily="34" charset="0"/>
              </a:rPr>
              <a:t>F</a:t>
            </a:r>
            <a:r>
              <a:rPr lang="en-US" sz="3600" i="1" dirty="0" smtClean="0">
                <a:latin typeface="Arial" panose="020B0604020202020204" pitchFamily="34" charset="0"/>
                <a:cs typeface="Arial" panose="020B0604020202020204" pitchFamily="34" charset="0"/>
              </a:rPr>
              <a:t>inancial </a:t>
            </a:r>
            <a:r>
              <a:rPr lang="en-US" sz="3600" i="1" dirty="0">
                <a:latin typeface="Arial" panose="020B0604020202020204" pitchFamily="34" charset="0"/>
                <a:cs typeface="Arial" panose="020B0604020202020204" pitchFamily="34" charset="0"/>
              </a:rPr>
              <a:t>S</a:t>
            </a:r>
            <a:r>
              <a:rPr lang="en-US" sz="3600" i="1" dirty="0" smtClean="0">
                <a:latin typeface="Arial" panose="020B0604020202020204" pitchFamily="34" charset="0"/>
                <a:cs typeface="Arial" panose="020B0604020202020204" pitchFamily="34" charset="0"/>
              </a:rPr>
              <a:t>ervices (PFS) are responsible with working the A/R balances.</a:t>
            </a:r>
            <a:endParaRPr lang="en-US" sz="3600" i="1" dirty="0">
              <a:latin typeface="Arial" panose="020B0604020202020204" pitchFamily="34" charset="0"/>
              <a:cs typeface="Arial" panose="020B0604020202020204" pitchFamily="34" charset="0"/>
            </a:endParaRPr>
          </a:p>
        </p:txBody>
      </p:sp>
      <p:sp>
        <p:nvSpPr>
          <p:cNvPr id="31" name="TextBox 30"/>
          <p:cNvSpPr txBox="1"/>
          <p:nvPr/>
        </p:nvSpPr>
        <p:spPr>
          <a:xfrm>
            <a:off x="185094" y="21637239"/>
            <a:ext cx="5693042" cy="3970318"/>
          </a:xfrm>
          <a:prstGeom prst="rect">
            <a:avLst/>
          </a:prstGeom>
          <a:noFill/>
        </p:spPr>
        <p:txBody>
          <a:bodyPr wrap="square" rtlCol="0">
            <a:spAutoFit/>
          </a:bodyPr>
          <a:lstStyle/>
          <a:p>
            <a:pPr marL="571500" indent="-571500">
              <a:buFont typeface="Arial" panose="020B0604020202020204" pitchFamily="34" charset="0"/>
              <a:buChar char="•"/>
            </a:pPr>
            <a:r>
              <a:rPr lang="en-US" sz="3600" i="1" dirty="0" smtClean="0">
                <a:latin typeface="Arial" panose="020B0604020202020204" pitchFamily="34" charset="0"/>
                <a:cs typeface="Arial" panose="020B0604020202020204" pitchFamily="34" charset="0"/>
              </a:rPr>
              <a:t>PFS goal was 42.5 days on the A/R for the fiscal year ending June 30</a:t>
            </a:r>
            <a:r>
              <a:rPr lang="en-US" sz="3600" i="1" baseline="30000" dirty="0" smtClean="0">
                <a:latin typeface="Arial" panose="020B0604020202020204" pitchFamily="34" charset="0"/>
                <a:cs typeface="Arial" panose="020B0604020202020204" pitchFamily="34" charset="0"/>
              </a:rPr>
              <a:t>th</a:t>
            </a:r>
            <a:r>
              <a:rPr lang="en-US" sz="3600" i="1" dirty="0" smtClean="0">
                <a:latin typeface="Arial" panose="020B0604020202020204" pitchFamily="34" charset="0"/>
                <a:cs typeface="Arial" panose="020B0604020202020204" pitchFamily="34" charset="0"/>
              </a:rPr>
              <a:t>, 2017.</a:t>
            </a:r>
          </a:p>
          <a:p>
            <a:pPr marL="571500" indent="-571500">
              <a:buFont typeface="Arial" panose="020B0604020202020204" pitchFamily="34" charset="0"/>
              <a:buChar char="•"/>
            </a:pPr>
            <a:r>
              <a:rPr lang="en-US" sz="3600" i="1" dirty="0" smtClean="0">
                <a:latin typeface="Arial" panose="020B0604020202020204" pitchFamily="34" charset="0"/>
                <a:cs typeface="Arial" panose="020B0604020202020204" pitchFamily="34" charset="0"/>
              </a:rPr>
              <a:t>The PFS team maintains the focus to lower days on the A/R.</a:t>
            </a:r>
          </a:p>
        </p:txBody>
      </p:sp>
      <p:sp>
        <p:nvSpPr>
          <p:cNvPr id="23" name="Content Placeholder 22"/>
          <p:cNvSpPr>
            <a:spLocks noGrp="1"/>
          </p:cNvSpPr>
          <p:nvPr>
            <p:ph idx="16"/>
          </p:nvPr>
        </p:nvSpPr>
        <p:spPr>
          <a:xfrm>
            <a:off x="30438963" y="7451860"/>
            <a:ext cx="13226473" cy="8777106"/>
          </a:xfrm>
        </p:spPr>
        <p:txBody>
          <a:bodyPr>
            <a:normAutofit/>
          </a:bodyPr>
          <a:lstStyle/>
          <a:p>
            <a:r>
              <a:rPr lang="en-US" sz="4000" dirty="0" smtClean="0"/>
              <a:t>Variances occur in a variety of different ways within each of the following insurance provider types: </a:t>
            </a:r>
          </a:p>
          <a:p>
            <a:pPr marL="0" indent="0">
              <a:buNone/>
            </a:pPr>
            <a:endParaRPr lang="en-US" sz="4000" dirty="0" smtClean="0"/>
          </a:p>
          <a:p>
            <a:endParaRPr lang="en-US" sz="4000" dirty="0"/>
          </a:p>
        </p:txBody>
      </p:sp>
      <p:sp>
        <p:nvSpPr>
          <p:cNvPr id="29" name="TextBox 28"/>
          <p:cNvSpPr txBox="1"/>
          <p:nvPr/>
        </p:nvSpPr>
        <p:spPr>
          <a:xfrm>
            <a:off x="6876301" y="27088673"/>
            <a:ext cx="6516540" cy="5632311"/>
          </a:xfrm>
          <a:prstGeom prst="rect">
            <a:avLst/>
          </a:prstGeom>
          <a:noFill/>
        </p:spPr>
        <p:txBody>
          <a:bodyPr wrap="square" rtlCol="0">
            <a:spAutoFit/>
          </a:bodyPr>
          <a:lstStyle/>
          <a:p>
            <a:pPr marL="457200" indent="-457200">
              <a:buFont typeface="Arial" panose="020B0604020202020204" pitchFamily="34" charset="0"/>
              <a:buChar char="•"/>
            </a:pPr>
            <a:r>
              <a:rPr lang="en-US" sz="3600" i="1" dirty="0">
                <a:latin typeface="Arial" panose="020B0604020202020204" pitchFamily="34" charset="0"/>
                <a:cs typeface="Arial" panose="020B0604020202020204" pitchFamily="34" charset="0"/>
              </a:rPr>
              <a:t>Work queues are tools used to delineate responsibilities to the PFS </a:t>
            </a:r>
            <a:r>
              <a:rPr lang="en-US" sz="3600" i="1" dirty="0" smtClean="0">
                <a:latin typeface="Arial" panose="020B0604020202020204" pitchFamily="34" charset="0"/>
                <a:cs typeface="Arial" panose="020B0604020202020204" pitchFamily="34" charset="0"/>
              </a:rPr>
              <a:t>team.</a:t>
            </a:r>
          </a:p>
          <a:p>
            <a:pPr marL="457200" indent="-457200">
              <a:buFont typeface="Arial" panose="020B0604020202020204" pitchFamily="34" charset="0"/>
              <a:buChar char="•"/>
            </a:pPr>
            <a:r>
              <a:rPr lang="en-US" sz="3600" i="1" dirty="0" smtClean="0">
                <a:latin typeface="Arial" panose="020B0604020202020204" pitchFamily="34" charset="0"/>
                <a:cs typeface="Arial" panose="020B0604020202020204" pitchFamily="34" charset="0"/>
              </a:rPr>
              <a:t>Approximately 90,000 new claims are added and a similar number of existing claims drop off from work queues on a weekly basis.</a:t>
            </a:r>
          </a:p>
          <a:p>
            <a:pPr marL="457200" indent="-457200">
              <a:buFont typeface="Arial" panose="020B0604020202020204" pitchFamily="34" charset="0"/>
              <a:buChar char="•"/>
            </a:pPr>
            <a:r>
              <a:rPr lang="en-US" sz="3600" i="1" dirty="0" smtClean="0">
                <a:latin typeface="Arial" panose="020B0604020202020204" pitchFamily="34" charset="0"/>
                <a:cs typeface="Arial" panose="020B0604020202020204" pitchFamily="34" charset="0"/>
              </a:rPr>
              <a:t>A single claim can exist in multiple work queues.</a:t>
            </a:r>
          </a:p>
        </p:txBody>
      </p:sp>
      <p:sp>
        <p:nvSpPr>
          <p:cNvPr id="16" name="TextBox 15"/>
          <p:cNvSpPr txBox="1"/>
          <p:nvPr/>
        </p:nvSpPr>
        <p:spPr>
          <a:xfrm>
            <a:off x="6257100" y="25607557"/>
            <a:ext cx="3140765" cy="553998"/>
          </a:xfrm>
          <a:prstGeom prst="rect">
            <a:avLst/>
          </a:prstGeom>
          <a:noFill/>
        </p:spPr>
        <p:txBody>
          <a:bodyPr wrap="square" rtlCol="0">
            <a:spAutoFit/>
          </a:bodyPr>
          <a:lstStyle/>
          <a:p>
            <a:r>
              <a:rPr lang="en-US" dirty="0" smtClean="0"/>
              <a:t>© LVHN, 2017 </a:t>
            </a:r>
            <a:endParaRPr lang="en-US" dirty="0"/>
          </a:p>
        </p:txBody>
      </p:sp>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0637" y="27675871"/>
            <a:ext cx="6151419" cy="3245432"/>
          </a:xfrm>
          <a:prstGeom prst="rect">
            <a:avLst/>
          </a:prstGeom>
        </p:spPr>
      </p:pic>
      <p:sp>
        <p:nvSpPr>
          <p:cNvPr id="45" name="TextBox 44"/>
          <p:cNvSpPr txBox="1"/>
          <p:nvPr/>
        </p:nvSpPr>
        <p:spPr>
          <a:xfrm>
            <a:off x="33948033" y="9671674"/>
            <a:ext cx="6816436" cy="584775"/>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Figure 3. Variance Results</a:t>
            </a:r>
            <a:endParaRPr lang="en-US" sz="3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33942" y="10344467"/>
            <a:ext cx="9578905" cy="7435137"/>
          </a:xfrm>
          <a:prstGeom prst="rect">
            <a:avLst/>
          </a:prstGeom>
        </p:spPr>
      </p:pic>
    </p:spTree>
    <p:extLst>
      <p:ext uri="{BB962C8B-B14F-4D97-AF65-F5344CB8AC3E}">
        <p14:creationId xmlns:p14="http://schemas.microsoft.com/office/powerpoint/2010/main" val="1596164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of Poster</a:t>
            </a:r>
            <a:endParaRPr lang="en-US" dirty="0"/>
          </a:p>
        </p:txBody>
      </p:sp>
      <p:sp>
        <p:nvSpPr>
          <p:cNvPr id="3" name="TextBox 2"/>
          <p:cNvSpPr txBox="1"/>
          <p:nvPr/>
        </p:nvSpPr>
        <p:spPr>
          <a:xfrm>
            <a:off x="4572000" y="8229600"/>
            <a:ext cx="37728939" cy="3046988"/>
          </a:xfrm>
          <a:prstGeom prst="rect">
            <a:avLst/>
          </a:prstGeom>
          <a:noFill/>
        </p:spPr>
        <p:txBody>
          <a:bodyPr wrap="square" rtlCol="0">
            <a:spAutoFit/>
          </a:bodyPr>
          <a:lstStyle/>
          <a:p>
            <a:pPr marL="514350" indent="-514350">
              <a:buFont typeface="Arial" pitchFamily="34" charset="0"/>
              <a:buAutoNum type="arabicPeriod"/>
            </a:pPr>
            <a:r>
              <a:rPr lang="en-US" sz="5400" dirty="0" smtClean="0"/>
              <a:t>Patient </a:t>
            </a:r>
            <a:r>
              <a:rPr lang="en-US" sz="5400" dirty="0"/>
              <a:t>Financial Services. (2017). </a:t>
            </a:r>
            <a:r>
              <a:rPr lang="en-US" sz="5400" i="1" dirty="0"/>
              <a:t>Monthly Summary</a:t>
            </a:r>
            <a:r>
              <a:rPr lang="en-US" sz="5400" dirty="0"/>
              <a:t> (pp. 1-40, Rep.). Allentown, PA : Lehigh Valley Health Network.(Chart 2) </a:t>
            </a:r>
          </a:p>
          <a:p>
            <a:pPr marL="514350" indent="-514350">
              <a:buAutoNum type="arabicPeriod"/>
            </a:pPr>
            <a:r>
              <a:rPr lang="en-US" sz="5400" dirty="0"/>
              <a:t>Revenue Cycle. (</a:t>
            </a:r>
            <a:r>
              <a:rPr lang="en-US" sz="5400" dirty="0" err="1"/>
              <a:t>n.d.</a:t>
            </a:r>
            <a:r>
              <a:rPr lang="en-US" sz="5400" dirty="0"/>
              <a:t>). Retrieved July 12, 2017, from https://ohsu.edu/xd/about/services/patient-business-services/revenue-cycle/</a:t>
            </a:r>
          </a:p>
          <a:p>
            <a:pPr marL="514350" indent="-514350">
              <a:buFont typeface="Arial" pitchFamily="34" charset="0"/>
              <a:buAutoNum type="arabicPeriod"/>
            </a:pPr>
            <a:r>
              <a:rPr lang="en-US" sz="5400" dirty="0"/>
              <a:t> Revenue Cycle Management. (</a:t>
            </a:r>
            <a:r>
              <a:rPr lang="en-US" sz="5400" dirty="0" err="1"/>
              <a:t>n.d.</a:t>
            </a:r>
            <a:r>
              <a:rPr lang="en-US" sz="5400" dirty="0"/>
              <a:t>). Retrieved July 12, 2017, from http://</a:t>
            </a:r>
            <a:r>
              <a:rPr lang="en-US" sz="5400" dirty="0" smtClean="0"/>
              <a:t>www.ihealth-solutions.com/rcm/ (Figure </a:t>
            </a:r>
            <a:r>
              <a:rPr lang="en-US" sz="5400" dirty="0"/>
              <a:t>1)</a:t>
            </a:r>
          </a:p>
          <a:p>
            <a:endParaRPr lang="en-US" dirty="0"/>
          </a:p>
        </p:txBody>
      </p:sp>
    </p:spTree>
    <p:extLst>
      <p:ext uri="{BB962C8B-B14F-4D97-AF65-F5344CB8AC3E}">
        <p14:creationId xmlns:p14="http://schemas.microsoft.com/office/powerpoint/2010/main" val="1769152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2205</TotalTime>
  <Words>645</Words>
  <Application>Microsoft Office PowerPoint</Application>
  <PresentationFormat>Custom</PresentationFormat>
  <Paragraphs>80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 Narrow</vt:lpstr>
      <vt:lpstr>Calibri</vt:lpstr>
      <vt:lpstr>Office Theme</vt:lpstr>
      <vt:lpstr>Managing Variances In the Revenue Cycle to Lower Accounts Receivable</vt:lpstr>
      <vt:lpstr>Back of Poster</vt:lpstr>
    </vt:vector>
  </TitlesOfParts>
  <Company>Lehigh Valley Health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u1148</dc:creator>
  <cp:lastModifiedBy>Diane Leuthardt</cp:lastModifiedBy>
  <cp:revision>169</cp:revision>
  <dcterms:created xsi:type="dcterms:W3CDTF">2014-07-02T14:08:06Z</dcterms:created>
  <dcterms:modified xsi:type="dcterms:W3CDTF">2017-08-22T11:55:10Z</dcterms:modified>
</cp:coreProperties>
</file>